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"/>
  </p:notesMasterIdLst>
  <p:sldIdLst>
    <p:sldId id="299" r:id="rId2"/>
    <p:sldId id="305" r:id="rId3"/>
    <p:sldId id="300" r:id="rId4"/>
  </p:sldIdLst>
  <p:sldSz cx="9144000" cy="6858000" type="screen4x3"/>
  <p:notesSz cx="6805613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59" autoAdjust="0"/>
    <p:restoredTop sz="94660"/>
  </p:normalViewPr>
  <p:slideViewPr>
    <p:cSldViewPr>
      <p:cViewPr varScale="1">
        <p:scale>
          <a:sx n="74" d="100"/>
          <a:sy n="74" d="100"/>
        </p:scale>
        <p:origin x="-7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4941" y="0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/>
          <a:lstStyle>
            <a:lvl1pPr algn="r">
              <a:defRPr sz="1200"/>
            </a:lvl1pPr>
          </a:lstStyle>
          <a:p>
            <a:fld id="{9671AE9C-4C51-4F4D-B614-F43476A35EF3}" type="datetimeFigureOut">
              <a:rPr lang="ko-KR" altLang="en-US" smtClean="0"/>
              <a:pPr/>
              <a:t>2012-01-04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41" tIns="45770" rIns="91541" bIns="45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 vert="horz" lIns="91541" tIns="45770" rIns="91541" bIns="4577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4941" y="9440647"/>
            <a:ext cx="2949099" cy="496967"/>
          </a:xfrm>
          <a:prstGeom prst="rect">
            <a:avLst/>
          </a:prstGeom>
        </p:spPr>
        <p:txBody>
          <a:bodyPr vert="horz" lIns="91541" tIns="45770" rIns="91541" bIns="45770" rtlCol="0" anchor="b"/>
          <a:lstStyle>
            <a:lvl1pPr algn="r">
              <a:defRPr sz="1200"/>
            </a:lvl1pPr>
          </a:lstStyle>
          <a:p>
            <a:fld id="{9E003AAE-16B9-4956-B454-942E282243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883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03AAE-16B9-4956-B454-942E28224372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2543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pic>
        <p:nvPicPr>
          <p:cNvPr id="7" name="그림 6" descr="co_logo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905782" y="0"/>
            <a:ext cx="1238250" cy="11239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696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559211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643710"/>
            <a:ext cx="2133600" cy="142876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3E07C8E0-A350-4656-A08F-B3777D9B2C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>
            <a:off x="0" y="764704"/>
            <a:ext cx="9144000" cy="0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9" name="그림 8" descr="logo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67602" y="6643709"/>
            <a:ext cx="1609327" cy="13654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42984"/>
            <a:ext cx="8229600" cy="5214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dt="0"/>
  <p:txStyles>
    <p:titleStyle>
      <a:lvl1pPr algn="ctr" defTabSz="914400" rtl="0" eaLnBrk="1" latinLnBrk="1" hangingPunct="1"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504" y="0"/>
            <a:ext cx="8157592" cy="726067"/>
          </a:xfrm>
        </p:spPr>
        <p:txBody>
          <a:bodyPr>
            <a:noAutofit/>
          </a:bodyPr>
          <a:lstStyle/>
          <a:p>
            <a:r>
              <a:rPr lang="ko-KR" altLang="en-US" b="1" dirty="0" smtClean="0">
                <a:latin typeface="Arial" pitchFamily="34" charset="0"/>
                <a:cs typeface="Arial" pitchFamily="34" charset="0"/>
              </a:rPr>
              <a:t>연구수당</a:t>
            </a: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ko-KR" altLang="en-US" b="1" dirty="0" smtClean="0">
                <a:latin typeface="Arial" pitchFamily="34" charset="0"/>
                <a:cs typeface="Arial" pitchFamily="34" charset="0"/>
              </a:rPr>
              <a:t>인센티브</a:t>
            </a: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ko-KR" altLang="en-US" b="1" dirty="0" smtClean="0">
                <a:latin typeface="Arial" pitchFamily="34" charset="0"/>
                <a:cs typeface="Arial" pitchFamily="34" charset="0"/>
              </a:rPr>
              <a:t> 지급제도 개선</a:t>
            </a: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ko-KR" altLang="en-US" b="1" dirty="0" smtClean="0">
                <a:latin typeface="Arial" pitchFamily="34" charset="0"/>
                <a:cs typeface="Arial" pitchFamily="34" charset="0"/>
              </a:rPr>
              <a:t>안</a:t>
            </a: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)</a:t>
            </a:r>
            <a:endParaRPr lang="ko-KR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7C8E0-A350-4656-A08F-B3777D9B2C1F}" type="slidenum">
              <a:rPr lang="ko-KR" altLang="en-US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ko-KR" alt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9512" y="856092"/>
            <a:ext cx="8784976" cy="5741260"/>
          </a:xfrm>
        </p:spPr>
        <p:txBody>
          <a:bodyPr>
            <a:noAutofit/>
          </a:bodyPr>
          <a:lstStyle/>
          <a:p>
            <a:pPr marL="0" indent="0">
              <a:lnSpc>
                <a:spcPts val="1300"/>
              </a:lnSpc>
              <a:buNone/>
            </a:pPr>
            <a:r>
              <a:rPr lang="ko-KR" altLang="en-US" sz="1200" b="1" dirty="0" smtClean="0">
                <a:latin typeface="Arial" pitchFamily="34" charset="0"/>
                <a:cs typeface="Arial" pitchFamily="34" charset="0"/>
              </a:rPr>
              <a:t>□ 검토배경</a:t>
            </a:r>
            <a:endParaRPr lang="en-US" altLang="ko-KR" sz="12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ko-KR" sz="10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ko-KR" altLang="ko-KR" sz="1000" dirty="0" smtClean="0">
                <a:latin typeface="Arial" pitchFamily="34" charset="0"/>
                <a:cs typeface="Arial" pitchFamily="34" charset="0"/>
              </a:rPr>
              <a:t>○</a:t>
            </a:r>
            <a:r>
              <a:rPr lang="en-US" altLang="ko-KR" sz="1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ko-KR" altLang="en-US" sz="1000" dirty="0" smtClean="0">
                <a:latin typeface="Arial" pitchFamily="34" charset="0"/>
                <a:cs typeface="Arial" pitchFamily="34" charset="0"/>
              </a:rPr>
              <a:t>감사원의 </a:t>
            </a:r>
            <a:r>
              <a:rPr lang="en-US" altLang="ko-KR" sz="1000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ko-KR" altLang="en-US" sz="1000" b="1" dirty="0" smtClean="0">
                <a:latin typeface="Arial" pitchFamily="34" charset="0"/>
                <a:cs typeface="Arial" pitchFamily="34" charset="0"/>
              </a:rPr>
              <a:t>교육재정 배분 및 집행실태</a:t>
            </a:r>
            <a:r>
              <a:rPr lang="en-US" altLang="ko-KR" sz="1000" b="1" dirty="0" smtClean="0">
                <a:latin typeface="Arial" pitchFamily="34" charset="0"/>
                <a:cs typeface="Arial" pitchFamily="34" charset="0"/>
              </a:rPr>
              <a:t>” </a:t>
            </a:r>
            <a:r>
              <a:rPr lang="ko-KR" altLang="en-US" sz="1000" b="1" dirty="0" smtClean="0">
                <a:latin typeface="Arial" pitchFamily="34" charset="0"/>
                <a:cs typeface="Arial" pitchFamily="34" charset="0"/>
              </a:rPr>
              <a:t>감사</a:t>
            </a:r>
            <a:r>
              <a:rPr lang="ko-KR" altLang="en-US" sz="1000" dirty="0" smtClean="0">
                <a:latin typeface="Arial" pitchFamily="34" charset="0"/>
                <a:cs typeface="Arial" pitchFamily="34" charset="0"/>
              </a:rPr>
              <a:t>와 연구재단에서 시행한 </a:t>
            </a:r>
            <a:r>
              <a:rPr lang="ko-KR" altLang="en-US" sz="1000" b="1" dirty="0" smtClean="0">
                <a:latin typeface="Arial" pitchFamily="34" charset="0"/>
                <a:cs typeface="Arial" pitchFamily="34" charset="0"/>
              </a:rPr>
              <a:t>각종 현장점검 지적</a:t>
            </a:r>
            <a:r>
              <a:rPr lang="ko-KR" altLang="en-US" sz="1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ko-KR" altLang="en-US" sz="1000" dirty="0">
                <a:latin typeface="Arial" pitchFamily="34" charset="0"/>
                <a:cs typeface="Arial" pitchFamily="34" charset="0"/>
              </a:rPr>
              <a:t>등</a:t>
            </a:r>
            <a:r>
              <a:rPr lang="en-US" altLang="ko-KR" sz="1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ko-KR" altLang="en-US" sz="1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제도개선 요구 증대</a:t>
            </a:r>
            <a:endParaRPr lang="en-US" altLang="ko-KR" sz="1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ko-KR" sz="1000" i="1" dirty="0" smtClean="0">
                <a:latin typeface="Arial" pitchFamily="34" charset="0"/>
                <a:cs typeface="Arial" pitchFamily="34" charset="0"/>
              </a:rPr>
              <a:t>         ※</a:t>
            </a:r>
            <a:r>
              <a:rPr lang="ko-KR" altLang="en-US" sz="1000" i="1" dirty="0" smtClean="0">
                <a:latin typeface="Arial" pitchFamily="34" charset="0"/>
                <a:cs typeface="Arial" pitchFamily="34" charset="0"/>
              </a:rPr>
              <a:t>한국연구재단 현장점검</a:t>
            </a:r>
            <a:r>
              <a:rPr lang="en-US" altLang="ko-KR" sz="1000" i="1" dirty="0" smtClean="0">
                <a:latin typeface="Arial" pitchFamily="34" charset="0"/>
                <a:cs typeface="Arial" pitchFamily="34" charset="0"/>
              </a:rPr>
              <a:t>(‘</a:t>
            </a:r>
            <a:r>
              <a:rPr lang="en-US" altLang="ko-KR" sz="1000" i="1" dirty="0" smtClean="0">
                <a:latin typeface="Arial" pitchFamily="34" charset="0"/>
                <a:cs typeface="Arial" pitchFamily="34" charset="0"/>
              </a:rPr>
              <a:t>11.10.10~12, ‘11.12.08): </a:t>
            </a:r>
            <a:r>
              <a:rPr lang="ko-KR" altLang="en-US" sz="1000" i="1" dirty="0" smtClean="0">
                <a:latin typeface="Arial" pitchFamily="34" charset="0"/>
                <a:cs typeface="Arial" pitchFamily="34" charset="0"/>
              </a:rPr>
              <a:t>연구수당의 지급시기</a:t>
            </a:r>
            <a:r>
              <a:rPr lang="en-US" altLang="ko-KR" sz="1000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ko-KR" altLang="en-US" sz="1000" i="1" dirty="0" smtClean="0">
                <a:latin typeface="Arial" pitchFamily="34" charset="0"/>
                <a:cs typeface="Arial" pitchFamily="34" charset="0"/>
              </a:rPr>
              <a:t>지급방법 등에 대한 규정개정 요청</a:t>
            </a:r>
            <a:endParaRPr lang="en-US" altLang="ko-KR" sz="1000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ko-KR" sz="1000" i="1" dirty="0" smtClean="0">
                <a:latin typeface="Arial" pitchFamily="34" charset="0"/>
                <a:cs typeface="Arial" pitchFamily="34" charset="0"/>
              </a:rPr>
              <a:t>         ※</a:t>
            </a:r>
            <a:r>
              <a:rPr lang="ko-KR" altLang="en-US" sz="1000" i="1" dirty="0" smtClean="0">
                <a:latin typeface="Arial" pitchFamily="34" charset="0"/>
                <a:cs typeface="Arial" pitchFamily="34" charset="0"/>
              </a:rPr>
              <a:t>한국연구재단 연구비관리 현안사항 안내</a:t>
            </a:r>
            <a:r>
              <a:rPr lang="en-US" altLang="ko-KR" sz="1000" i="1" dirty="0" smtClean="0">
                <a:latin typeface="Arial" pitchFamily="34" charset="0"/>
                <a:cs typeface="Arial" pitchFamily="34" charset="0"/>
              </a:rPr>
              <a:t>(‘11.10.19, </a:t>
            </a:r>
            <a:r>
              <a:rPr lang="ko-KR" altLang="en-US" sz="1000" i="1" dirty="0" smtClean="0">
                <a:latin typeface="Arial" pitchFamily="34" charset="0"/>
                <a:cs typeface="Arial" pitchFamily="34" charset="0"/>
              </a:rPr>
              <a:t>전국대학</a:t>
            </a:r>
            <a:r>
              <a:rPr lang="en-US" altLang="ko-KR" sz="1000" i="1" dirty="0" smtClean="0">
                <a:latin typeface="Arial" pitchFamily="34" charset="0"/>
                <a:cs typeface="Arial" pitchFamily="34" charset="0"/>
              </a:rPr>
              <a:t>): </a:t>
            </a:r>
            <a:r>
              <a:rPr lang="ko-KR" altLang="en-US" sz="1000" i="1" dirty="0" smtClean="0">
                <a:latin typeface="Arial" pitchFamily="34" charset="0"/>
                <a:cs typeface="Arial" pitchFamily="34" charset="0"/>
              </a:rPr>
              <a:t>연구수당 </a:t>
            </a:r>
            <a:r>
              <a:rPr lang="ko-KR" altLang="en-US" sz="1000" i="1" dirty="0" err="1" smtClean="0">
                <a:latin typeface="Arial" pitchFamily="34" charset="0"/>
                <a:cs typeface="Arial" pitchFamily="34" charset="0"/>
              </a:rPr>
              <a:t>부적정</a:t>
            </a:r>
            <a:r>
              <a:rPr lang="ko-KR" altLang="en-US" sz="1000" i="1" dirty="0" smtClean="0">
                <a:latin typeface="Arial" pitchFamily="34" charset="0"/>
                <a:cs typeface="Arial" pitchFamily="34" charset="0"/>
              </a:rPr>
              <a:t> 집행사례 </a:t>
            </a:r>
            <a:endParaRPr lang="en-US" altLang="ko-KR" sz="1000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ko-KR" sz="100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altLang="ko-KR" sz="1000" b="1" dirty="0" smtClean="0">
                <a:solidFill>
                  <a:srgbClr val="FF0000"/>
                </a:solidFill>
                <a:latin typeface="Arial" pitchFamily="34" charset="0"/>
                <a:ea typeface="맑은 고딕"/>
                <a:cs typeface="Arial" pitchFamily="34" charset="0"/>
              </a:rPr>
              <a:t>①</a:t>
            </a:r>
            <a:r>
              <a:rPr lang="ko-KR" altLang="en-US" sz="1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기여도 평가 없이 집행</a:t>
            </a:r>
            <a:r>
              <a:rPr lang="en-US" altLang="ko-KR" sz="1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ko-KR" altLang="en-US" sz="1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연구책임자 포함</a:t>
            </a:r>
            <a:r>
              <a:rPr lang="en-US" altLang="ko-KR" sz="1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), ②1</a:t>
            </a:r>
            <a:r>
              <a:rPr lang="ko-KR" altLang="en-US" sz="1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인 또는 특정인에게만 지급</a:t>
            </a:r>
            <a:r>
              <a:rPr lang="en-US" altLang="ko-KR" sz="1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 ③</a:t>
            </a:r>
            <a:r>
              <a:rPr lang="ko-KR" altLang="en-US" sz="1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연구 개</a:t>
            </a:r>
            <a:r>
              <a:rPr lang="ko-KR" altLang="en-US" sz="1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시</a:t>
            </a:r>
            <a:r>
              <a:rPr lang="ko-KR" altLang="en-US" sz="1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시점 일괄 지급</a:t>
            </a:r>
            <a:endParaRPr lang="en-US" altLang="ko-KR" sz="1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ko-KR" altLang="en-US" sz="1200" b="1" dirty="0" smtClean="0">
                <a:latin typeface="Arial" pitchFamily="34" charset="0"/>
                <a:cs typeface="Arial" pitchFamily="34" charset="0"/>
              </a:rPr>
              <a:t>□ 현재 운영방식</a:t>
            </a:r>
            <a:endParaRPr lang="en-US" altLang="ko-KR" sz="12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1200" b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1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1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8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8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ko-KR" altLang="en-US" sz="1200" b="1" dirty="0" smtClean="0">
                <a:latin typeface="Arial" pitchFamily="34" charset="0"/>
                <a:cs typeface="Arial" pitchFamily="34" charset="0"/>
              </a:rPr>
              <a:t>□ 개선</a:t>
            </a:r>
            <a:r>
              <a:rPr lang="en-US" altLang="ko-KR" sz="12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ko-KR" altLang="en-US" sz="1200" b="1" dirty="0" smtClean="0">
                <a:latin typeface="Arial" pitchFamily="34" charset="0"/>
                <a:cs typeface="Arial" pitchFamily="34" charset="0"/>
              </a:rPr>
              <a:t>안</a:t>
            </a:r>
            <a:r>
              <a:rPr lang="en-US" altLang="ko-KR" sz="12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>
              <a:lnSpc>
                <a:spcPts val="1300"/>
              </a:lnSpc>
              <a:buNone/>
            </a:pPr>
            <a:endParaRPr lang="en-US" altLang="ko-KR" sz="12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1200" b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b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b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6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en-US" altLang="ko-KR" sz="12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ko-KR" altLang="en-US" sz="1200" b="1" dirty="0" smtClean="0">
                <a:latin typeface="Arial" pitchFamily="34" charset="0"/>
                <a:cs typeface="Arial" pitchFamily="34" charset="0"/>
              </a:rPr>
              <a:t>□ 시행시기</a:t>
            </a:r>
            <a:r>
              <a:rPr lang="en-US" altLang="ko-KR" sz="12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altLang="ko-KR" sz="1200" dirty="0">
                <a:latin typeface="Arial" pitchFamily="34" charset="0"/>
                <a:cs typeface="Arial" pitchFamily="34" charset="0"/>
              </a:rPr>
              <a:t>2012. 1</a:t>
            </a:r>
            <a:r>
              <a:rPr lang="ko-KR" altLang="en-US" sz="1200" dirty="0">
                <a:latin typeface="Arial" pitchFamily="34" charset="0"/>
                <a:cs typeface="Arial" pitchFamily="34" charset="0"/>
              </a:rPr>
              <a:t>월 </a:t>
            </a:r>
            <a:r>
              <a:rPr lang="ko-KR" altLang="en-US" sz="1200" dirty="0" smtClean="0">
                <a:latin typeface="Arial" pitchFamily="34" charset="0"/>
                <a:cs typeface="Arial" pitchFamily="34" charset="0"/>
              </a:rPr>
              <a:t>연구수당 신규 </a:t>
            </a:r>
            <a:r>
              <a:rPr lang="ko-KR" altLang="en-US" sz="1200" dirty="0">
                <a:latin typeface="Arial" pitchFamily="34" charset="0"/>
                <a:cs typeface="Arial" pitchFamily="34" charset="0"/>
              </a:rPr>
              <a:t>지급대상 과제부터 적용</a:t>
            </a:r>
            <a:endParaRPr lang="en-US" altLang="ko-KR" sz="12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ts val="1300"/>
              </a:lnSpc>
              <a:buNone/>
            </a:pPr>
            <a:endParaRPr lang="ko-KR" altLang="en-US" sz="1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136132"/>
              </p:ext>
            </p:extLst>
          </p:nvPr>
        </p:nvGraphicFramePr>
        <p:xfrm>
          <a:off x="395536" y="3714931"/>
          <a:ext cx="8253096" cy="2621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1730"/>
                <a:gridCol w="2051368"/>
                <a:gridCol w="3232468"/>
                <a:gridCol w="1827530"/>
              </a:tblGrid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구분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As-Is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To-Be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비고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  <a:tr h="18457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기여도 평가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연구책임자 및 전임교원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ko-KR" altLang="en-US" sz="1000" dirty="0" err="1" smtClean="0">
                          <a:latin typeface="Arial" pitchFamily="34" charset="0"/>
                          <a:cs typeface="Arial" pitchFamily="34" charset="0"/>
                        </a:rPr>
                        <a:t>미평가</a:t>
                      </a:r>
                      <a:endParaRPr lang="en-US" altLang="ko-KR" sz="1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연구원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학생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): 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평가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연구책임자가 지급대상자 전원 기여도 평가</a:t>
                      </a:r>
                      <a:endParaRPr lang="en-US" altLang="ko-KR" sz="1000" b="0" u="none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en-US" altLang="ko-KR" sz="1000" b="0" u="none" dirty="0" smtClean="0"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연구책임자 본인 평가 포함</a:t>
                      </a:r>
                      <a:r>
                        <a:rPr lang="en-US" altLang="ko-KR" sz="1000" b="0" u="none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ko-KR" altLang="en-US" sz="1000" b="0" u="non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연구책임자 평가 실시 후 </a:t>
                      </a:r>
                      <a:endParaRPr lang="en-US" altLang="ko-KR" sz="1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지급부서 별도 지급품의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57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기여도평가 대상</a:t>
                      </a:r>
                      <a:endParaRPr lang="en-US" altLang="ko-KR" sz="10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국가기관 과제만 적용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현재와 동일</a:t>
                      </a:r>
                      <a:endParaRPr lang="ko-KR" altLang="en-US" sz="1000" b="0" u="non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57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지급시기 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회수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연구비 입금 후 익월 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연구개시 </a:t>
                      </a:r>
                      <a:r>
                        <a:rPr lang="en-US" altLang="ko-KR" sz="1000" b="0" u="none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개월 이후 </a:t>
                      </a:r>
                      <a:endParaRPr lang="en-US" altLang="ko-KR" sz="1000" b="0" u="none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en-US" altLang="ko-KR" sz="1000" b="0" u="none" dirty="0" smtClean="0"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지급회수는 연구책임자 재량</a:t>
                      </a:r>
                      <a:r>
                        <a:rPr lang="en-US" altLang="ko-KR" sz="1000" b="0" u="none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ko-KR" altLang="en-US" sz="1000" b="0" u="non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※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국가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산업체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, POSCO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 등</a:t>
                      </a:r>
                      <a:endParaRPr lang="en-US" altLang="ko-KR" sz="1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    전체과제 적용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57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지급비율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연구책임자 재량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현재와 동일</a:t>
                      </a:r>
                      <a:endParaRPr lang="ko-KR" altLang="en-US" sz="1000" b="0" u="non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※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지원기관 규정 우선</a:t>
                      </a:r>
                      <a:endParaRPr lang="en-US" altLang="ko-KR" sz="10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57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지급부서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전임교원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ko-KR" altLang="en-US" sz="1000" dirty="0" err="1" smtClean="0">
                          <a:latin typeface="Arial" pitchFamily="34" charset="0"/>
                          <a:cs typeface="Arial" pitchFamily="34" charset="0"/>
                        </a:rPr>
                        <a:t>연구지원팀</a:t>
                      </a:r>
                      <a:endParaRPr lang="en-US" altLang="ko-KR" sz="1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비전임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연구원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학생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): 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학과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/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센터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소속 학과</a:t>
                      </a:r>
                      <a:r>
                        <a:rPr lang="en-US" altLang="ko-KR" sz="1000" b="0" u="none" dirty="0" smtClean="0"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연구소</a:t>
                      </a:r>
                      <a:r>
                        <a:rPr lang="en-US" altLang="ko-KR" sz="1000" b="0" u="none" dirty="0" smtClean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센터 등</a:t>
                      </a:r>
                      <a:r>
                        <a:rPr lang="en-US" altLang="ko-KR" sz="1000" b="0" u="none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r>
                        <a:rPr lang="ko-KR" altLang="en-US" sz="1000" b="0" u="none" dirty="0" smtClean="0">
                          <a:latin typeface="Arial" pitchFamily="34" charset="0"/>
                          <a:cs typeface="Arial" pitchFamily="34" charset="0"/>
                        </a:rPr>
                        <a:t>에서 처리</a:t>
                      </a:r>
                      <a:endParaRPr lang="en-US" altLang="ko-KR" sz="1000" b="0" u="none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57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지급절차</a:t>
                      </a:r>
                      <a:endParaRPr lang="ko-KR" alt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대상에  따라 지급방식 이원화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국가과제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기여도 평가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/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지급신청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-&gt;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지급품의 후 지급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산업체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POSCO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과제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학과 자율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latinLnBrk="1">
                        <a:lnSpc>
                          <a:spcPts val="1300"/>
                        </a:lnSpc>
                      </a:pPr>
                      <a:r>
                        <a:rPr lang="en-US" altLang="ko-KR" sz="1000" i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altLang="ko-KR" sz="1000" i="1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Arial" pitchFamily="34" charset="0"/>
                        </a:rPr>
                        <a:t>※</a:t>
                      </a:r>
                      <a:r>
                        <a:rPr lang="ko-KR" altLang="en-US" sz="1000" i="1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Arial" pitchFamily="34" charset="0"/>
                        </a:rPr>
                        <a:t>과제 생성 시 </a:t>
                      </a:r>
                      <a:r>
                        <a:rPr lang="ko-KR" altLang="en-US" sz="1000" i="1" dirty="0" err="1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Arial" pitchFamily="34" charset="0"/>
                        </a:rPr>
                        <a:t>인센티브지분율</a:t>
                      </a:r>
                      <a:r>
                        <a:rPr lang="ko-KR" altLang="en-US" sz="1000" i="1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Arial" pitchFamily="34" charset="0"/>
                        </a:rPr>
                        <a:t> 입력 절차 폐지</a:t>
                      </a:r>
                      <a:endParaRPr lang="ko-KR" altLang="en-US" sz="1000" i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※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근로소득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: HR(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인사시스템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  <a:p>
                      <a:pPr algn="l"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※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기타소득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: FI(</a:t>
                      </a:r>
                      <a:r>
                        <a:rPr lang="ko-KR" altLang="en-US" sz="1000" dirty="0" smtClean="0">
                          <a:latin typeface="Arial" pitchFamily="34" charset="0"/>
                          <a:cs typeface="Arial" pitchFamily="34" charset="0"/>
                        </a:rPr>
                        <a:t>회계시스템</a:t>
                      </a:r>
                      <a:r>
                        <a:rPr lang="en-US" altLang="ko-KR" sz="100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ko-KR" altLang="en-US" sz="10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609134"/>
              </p:ext>
            </p:extLst>
          </p:nvPr>
        </p:nvGraphicFramePr>
        <p:xfrm>
          <a:off x="395536" y="2319023"/>
          <a:ext cx="7632848" cy="934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36848"/>
                <a:gridCol w="2083338"/>
                <a:gridCol w="2312247"/>
                <a:gridCol w="2400415"/>
              </a:tblGrid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/>
                        <a:t>구분</a:t>
                      </a:r>
                      <a:endParaRPr lang="ko-KR" altLang="en-US" sz="10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/>
                        <a:t>국가기관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/>
                        <a:t>산업체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/>
                        <a:t>POSCO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/>
                        <a:t>반영비율</a:t>
                      </a:r>
                      <a:endParaRPr lang="ko-KR" altLang="en-US" sz="10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인건비</a:t>
                      </a:r>
                      <a:r>
                        <a:rPr lang="en-US" altLang="ko-KR" sz="1000" dirty="0" smtClean="0"/>
                        <a:t>) x 20%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/>
                        <a:t>총</a:t>
                      </a:r>
                      <a:r>
                        <a:rPr lang="en-US" altLang="ko-KR" sz="1000" dirty="0" smtClean="0"/>
                        <a:t> </a:t>
                      </a:r>
                      <a:r>
                        <a:rPr lang="ko-KR" altLang="en-US" sz="1000" dirty="0" smtClean="0"/>
                        <a:t>연구비의 </a:t>
                      </a:r>
                      <a:r>
                        <a:rPr lang="en-US" altLang="ko-KR" sz="1000" dirty="0" smtClean="0"/>
                        <a:t>20%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/>
                        <a:t>교수인건비 </a:t>
                      </a:r>
                      <a:r>
                        <a:rPr lang="ko-KR" altLang="en-US" sz="1000" dirty="0" err="1" smtClean="0"/>
                        <a:t>반영분의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en-US" altLang="ko-KR" sz="1000" dirty="0" smtClean="0"/>
                        <a:t>50%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9118">
                <a:tc>
                  <a:txBody>
                    <a:bodyPr/>
                    <a:lstStyle/>
                    <a:p>
                      <a:pPr algn="ctr" latinLnBrk="1">
                        <a:lnSpc>
                          <a:spcPts val="1300"/>
                        </a:lnSpc>
                      </a:pPr>
                      <a:r>
                        <a:rPr lang="ko-KR" altLang="en-US" sz="1000" dirty="0" smtClean="0"/>
                        <a:t>지급절차</a:t>
                      </a:r>
                      <a:endParaRPr lang="ko-KR" altLang="en-US" sz="10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/>
                        <a:t>-</a:t>
                      </a:r>
                      <a:r>
                        <a:rPr lang="ko-KR" altLang="en-US" sz="1000" dirty="0" smtClean="0"/>
                        <a:t>전임교원</a:t>
                      </a:r>
                      <a:r>
                        <a:rPr lang="en-US" altLang="ko-KR" sz="1000" dirty="0" smtClean="0"/>
                        <a:t>: </a:t>
                      </a:r>
                      <a:r>
                        <a:rPr lang="ko-KR" altLang="en-US" sz="1000" dirty="0" smtClean="0"/>
                        <a:t>과제 생성 시 </a:t>
                      </a:r>
                      <a:r>
                        <a:rPr lang="ko-KR" altLang="en-US" sz="1000" dirty="0" err="1" smtClean="0"/>
                        <a:t>지분율</a:t>
                      </a:r>
                      <a:r>
                        <a:rPr lang="ko-KR" altLang="en-US" sz="1000" dirty="0" smtClean="0"/>
                        <a:t> 입력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책임자</a:t>
                      </a:r>
                      <a:r>
                        <a:rPr lang="en-US" altLang="ko-KR" sz="1000" dirty="0" smtClean="0"/>
                        <a:t>) -&gt; </a:t>
                      </a:r>
                      <a:r>
                        <a:rPr lang="ko-KR" altLang="en-US" sz="1000" dirty="0" smtClean="0"/>
                        <a:t>연구비 입금 </a:t>
                      </a:r>
                      <a:r>
                        <a:rPr lang="en-US" altLang="ko-KR" sz="1000" dirty="0" smtClean="0"/>
                        <a:t>-&gt; </a:t>
                      </a:r>
                      <a:r>
                        <a:rPr lang="ko-KR" altLang="en-US" sz="1000" dirty="0" smtClean="0"/>
                        <a:t>익월 초 인센티브 일괄지급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연구지원팀</a:t>
                      </a:r>
                      <a:r>
                        <a:rPr lang="en-US" altLang="ko-KR" sz="1000" dirty="0" smtClean="0"/>
                        <a:t>)</a:t>
                      </a:r>
                    </a:p>
                    <a:p>
                      <a:pPr algn="l" latinLnBrk="1">
                        <a:lnSpc>
                          <a:spcPts val="1300"/>
                        </a:lnSpc>
                      </a:pPr>
                      <a:r>
                        <a:rPr lang="en-US" altLang="ko-KR" sz="1000" dirty="0" smtClean="0"/>
                        <a:t>-</a:t>
                      </a:r>
                      <a:r>
                        <a:rPr lang="ko-KR" altLang="en-US" sz="1000" dirty="0" err="1" smtClean="0"/>
                        <a:t>비전임교원</a:t>
                      </a:r>
                      <a:r>
                        <a:rPr lang="ko-KR" altLang="en-US" sz="1000" dirty="0" smtClean="0"/>
                        <a:t> 및 연구원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학생</a:t>
                      </a:r>
                      <a:r>
                        <a:rPr lang="en-US" altLang="ko-KR" sz="1000" dirty="0" smtClean="0"/>
                        <a:t>): </a:t>
                      </a:r>
                      <a:r>
                        <a:rPr lang="ko-KR" altLang="en-US" sz="1000" dirty="0" smtClean="0"/>
                        <a:t>과제 수행 중 연구책임자의 기여도 평가 </a:t>
                      </a:r>
                      <a:r>
                        <a:rPr lang="en-US" altLang="ko-KR" sz="1000" dirty="0" smtClean="0"/>
                        <a:t>-&gt; </a:t>
                      </a:r>
                      <a:r>
                        <a:rPr lang="ko-KR" altLang="en-US" sz="1000" dirty="0" smtClean="0"/>
                        <a:t>지급품의 </a:t>
                      </a:r>
                      <a:r>
                        <a:rPr lang="en-US" altLang="ko-KR" sz="1000" dirty="0" smtClean="0"/>
                        <a:t>-&gt; </a:t>
                      </a:r>
                      <a:r>
                        <a:rPr lang="ko-KR" altLang="en-US" sz="1000" dirty="0" smtClean="0"/>
                        <a:t>개별지급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학과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센터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45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504" y="11253"/>
            <a:ext cx="8424936" cy="741141"/>
          </a:xfrm>
        </p:spPr>
        <p:txBody>
          <a:bodyPr>
            <a:noAutofit/>
          </a:bodyPr>
          <a:lstStyle/>
          <a:p>
            <a:r>
              <a:rPr lang="ko-KR" altLang="en-US" b="1" dirty="0" smtClean="0">
                <a:latin typeface="Arial" pitchFamily="34" charset="0"/>
                <a:cs typeface="Arial" pitchFamily="34" charset="0"/>
              </a:rPr>
              <a:t>국가연구개발사업 연구수당 집행지침</a:t>
            </a: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 </a:t>
            </a:r>
            <a:endParaRPr lang="ko-KR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7504" y="856092"/>
            <a:ext cx="8928992" cy="36530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1400" b="1" dirty="0" smtClean="0"/>
              <a:t>□ 정의</a:t>
            </a:r>
            <a:endParaRPr lang="en-US" altLang="ko-KR" sz="1400" b="1" dirty="0"/>
          </a:p>
          <a:p>
            <a:pPr marL="0" indent="0">
              <a:buNone/>
            </a:pPr>
            <a:r>
              <a:rPr lang="en-US" altLang="ko-KR" sz="1200" dirty="0" smtClean="0"/>
              <a:t>    ○ </a:t>
            </a:r>
            <a:r>
              <a:rPr lang="ko-KR" altLang="en-US" sz="1200" dirty="0" smtClean="0"/>
              <a:t>해당 과제 수행과 관련된 연구책임자 및 참여연구원의 보상금∙장려금 지급을 위한 수당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인건비의 </a:t>
            </a:r>
            <a:r>
              <a:rPr lang="en-US" altLang="ko-KR" sz="1200" dirty="0" smtClean="0"/>
              <a:t>20% </a:t>
            </a:r>
            <a:r>
              <a:rPr lang="ko-KR" altLang="en-US" sz="1200" dirty="0" smtClean="0"/>
              <a:t>범위 내에서 </a:t>
            </a:r>
            <a:r>
              <a:rPr lang="ko-KR" altLang="en-US" sz="1200" dirty="0" err="1" smtClean="0"/>
              <a:t>계상</a:t>
            </a:r>
            <a:r>
              <a:rPr lang="en-US" altLang="ko-KR" sz="1200" dirty="0" smtClean="0"/>
              <a:t>)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800" b="1" dirty="0" smtClean="0"/>
          </a:p>
          <a:p>
            <a:pPr marL="0" indent="0">
              <a:buNone/>
            </a:pPr>
            <a:r>
              <a:rPr lang="ko-KR" altLang="en-US" sz="1400" b="1" dirty="0" smtClean="0"/>
              <a:t>□ 사용방법</a:t>
            </a:r>
            <a:endParaRPr lang="en-US" altLang="ko-KR" sz="1400" b="1" dirty="0" smtClean="0"/>
          </a:p>
          <a:p>
            <a:pPr marL="0" indent="0">
              <a:buNone/>
            </a:pPr>
            <a:r>
              <a:rPr lang="en-US" altLang="ko-KR" sz="1200" dirty="0" smtClean="0"/>
              <a:t>    ○</a:t>
            </a:r>
            <a:r>
              <a:rPr lang="ko-KR" altLang="en-US" sz="1200" dirty="0" smtClean="0"/>
              <a:t> 연구수당은 참여연구원의 보상∙장려금으로서 사전에 기관별 지급 절차 및 방법을 마련하여 지급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 smtClean="0"/>
              <a:t>    ○ </a:t>
            </a:r>
            <a:r>
              <a:rPr lang="ko-KR" altLang="en-US" sz="1200" dirty="0" smtClean="0"/>
              <a:t>연구책임자가 연구기간 중 참여연구원을 대상으로 평가를 실시하여 </a:t>
            </a:r>
            <a:r>
              <a:rPr lang="ko-KR" altLang="en-US" sz="1200" dirty="0" err="1" smtClean="0"/>
              <a:t>참여연구원별로</a:t>
            </a:r>
            <a:r>
              <a:rPr lang="ko-KR" altLang="en-US" sz="1200" dirty="0" smtClean="0"/>
              <a:t> 계좌 이체</a:t>
            </a:r>
            <a:endParaRPr lang="en-US" altLang="ko-KR" sz="1200" dirty="0"/>
          </a:p>
          <a:p>
            <a:pPr marL="0" indent="0">
              <a:buNone/>
            </a:pPr>
            <a:endParaRPr lang="en-US" altLang="ko-KR" sz="800" b="1" dirty="0" smtClean="0"/>
          </a:p>
          <a:p>
            <a:pPr marL="0" indent="0">
              <a:buNone/>
            </a:pPr>
            <a:r>
              <a:rPr lang="ko-KR" altLang="en-US" sz="1400" b="1" dirty="0" smtClean="0"/>
              <a:t>□ </a:t>
            </a:r>
            <a:r>
              <a:rPr lang="ko-KR" altLang="en-US" sz="1400" b="1" dirty="0" err="1" smtClean="0"/>
              <a:t>부적정</a:t>
            </a:r>
            <a:r>
              <a:rPr lang="ko-KR" altLang="en-US" sz="1400" b="1" dirty="0" smtClean="0"/>
              <a:t> 집행사례</a:t>
            </a:r>
            <a:endParaRPr lang="en-US" altLang="ko-KR" sz="1400" b="1" dirty="0" smtClean="0"/>
          </a:p>
          <a:p>
            <a:pPr marL="0" indent="0">
              <a:buNone/>
            </a:pPr>
            <a:r>
              <a:rPr lang="en-US" altLang="ko-KR" sz="1200" dirty="0" smtClean="0"/>
              <a:t>    ○ </a:t>
            </a:r>
            <a:r>
              <a:rPr lang="ko-KR" altLang="en-US" sz="1200" dirty="0" smtClean="0"/>
              <a:t>주관연구기관의 평가기준 없이 지급한 집행금액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 smtClean="0"/>
              <a:t>    ○ </a:t>
            </a:r>
            <a:r>
              <a:rPr lang="ko-KR" altLang="en-US" sz="1200" dirty="0" smtClean="0"/>
              <a:t>연구책임자에게 </a:t>
            </a:r>
            <a:r>
              <a:rPr lang="en-US" altLang="ko-KR" sz="1200" dirty="0" smtClean="0"/>
              <a:t>100% </a:t>
            </a:r>
            <a:r>
              <a:rPr lang="ko-KR" altLang="en-US" sz="1200" dirty="0" smtClean="0"/>
              <a:t>전액 지급한 경우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 smtClean="0"/>
              <a:t>    ○ </a:t>
            </a:r>
            <a:r>
              <a:rPr lang="ko-KR" altLang="en-US" sz="1200" dirty="0" smtClean="0"/>
              <a:t>참여연구원이 아니거나 당초 계획 및 변경이 되지 않은 인력의 보상∙장려금 지급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 smtClean="0"/>
              <a:t>    ○ </a:t>
            </a:r>
            <a:r>
              <a:rPr lang="ko-KR" altLang="en-US" sz="1200" dirty="0" smtClean="0"/>
              <a:t>기관에서 흡수하여 인건비와 통합하여 집행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 smtClean="0"/>
              <a:t>    ○ </a:t>
            </a:r>
            <a:r>
              <a:rPr lang="ko-KR" altLang="en-US" sz="1200" dirty="0" smtClean="0"/>
              <a:t>참여연구원 개인계좌로 지급한 사실이 인정되는 구체적인 증빙서류 없이 현금수령 후  자필 영수증으로 집행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 smtClean="0"/>
              <a:t>    ○ </a:t>
            </a:r>
            <a:r>
              <a:rPr lang="ko-KR" altLang="en-US" sz="1200" dirty="0" smtClean="0"/>
              <a:t>인센티브를 선물비로 집행</a:t>
            </a:r>
            <a:endParaRPr lang="en-US" altLang="ko-KR" sz="1200" dirty="0"/>
          </a:p>
          <a:p>
            <a:pPr marL="0" indent="0">
              <a:buNone/>
            </a:pPr>
            <a:r>
              <a:rPr lang="en-US" altLang="ko-KR" sz="1200" dirty="0" smtClean="0"/>
              <a:t>    ○ </a:t>
            </a:r>
            <a:r>
              <a:rPr lang="ko-KR" altLang="en-US" sz="1200" dirty="0" err="1" smtClean="0"/>
              <a:t>세목별</a:t>
            </a:r>
            <a:r>
              <a:rPr lang="ko-KR" altLang="en-US" sz="1200" dirty="0" smtClean="0"/>
              <a:t> 계획서 상에 산정기준 대비 </a:t>
            </a:r>
            <a:r>
              <a:rPr lang="ko-KR" altLang="en-US" sz="1200" dirty="0" err="1" smtClean="0"/>
              <a:t>초과계상</a:t>
            </a:r>
            <a:r>
              <a:rPr lang="ko-KR" altLang="en-US" sz="1200" dirty="0" smtClean="0"/>
              <a:t> 및 증액 집행</a:t>
            </a:r>
            <a:endParaRPr lang="en-US" altLang="ko-KR" sz="140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7C8E0-A350-4656-A08F-B3777D9B2C1F}" type="slidenum">
              <a:rPr lang="ko-KR" altLang="en-US" smtClean="0"/>
              <a:pPr/>
              <a:t>2</a:t>
            </a:fld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79431"/>
              </p:ext>
            </p:extLst>
          </p:nvPr>
        </p:nvGraphicFramePr>
        <p:xfrm>
          <a:off x="467544" y="4365104"/>
          <a:ext cx="8280920" cy="20162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280920"/>
              </a:tblGrid>
              <a:tr h="371634">
                <a:tc>
                  <a:txBody>
                    <a:bodyPr/>
                    <a:lstStyle/>
                    <a:p>
                      <a:pPr algn="ctr" latinLnBrk="1">
                        <a:lnSpc>
                          <a:spcPts val="1400"/>
                        </a:lnSpc>
                      </a:pPr>
                      <a:r>
                        <a:rPr lang="ko-KR" altLang="en-US" sz="1200" dirty="0" smtClean="0"/>
                        <a:t>감사원 감사 </a:t>
                      </a:r>
                      <a:r>
                        <a:rPr lang="ko-KR" altLang="en-US" sz="1200" dirty="0" err="1" smtClean="0"/>
                        <a:t>지적사항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연구수당 환수기준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590">
                <a:tc>
                  <a:txBody>
                    <a:bodyPr/>
                    <a:lstStyle/>
                    <a:p>
                      <a:pPr marL="0" indent="0" latinLnBrk="1">
                        <a:lnSpc>
                          <a:spcPts val="1400"/>
                        </a:lnSpc>
                        <a:buNone/>
                      </a:pPr>
                      <a:r>
                        <a:rPr lang="en-US" altLang="ko-KR" sz="1100" dirty="0" smtClean="0"/>
                        <a:t>1. </a:t>
                      </a:r>
                      <a:r>
                        <a:rPr lang="ko-KR" altLang="en-US" sz="1100" dirty="0" smtClean="0"/>
                        <a:t>연구착수 시점에 연구수당 지급</a:t>
                      </a:r>
                      <a:r>
                        <a:rPr lang="en-US" altLang="ko-KR" sz="1100" dirty="0" smtClean="0"/>
                        <a:t>(1</a:t>
                      </a:r>
                      <a:r>
                        <a:rPr lang="ko-KR" altLang="en-US" sz="1100" dirty="0" smtClean="0"/>
                        <a:t>개월 이내</a:t>
                      </a:r>
                      <a:r>
                        <a:rPr lang="en-US" altLang="ko-KR" sz="1100" dirty="0" smtClean="0"/>
                        <a:t>)</a:t>
                      </a:r>
                      <a:r>
                        <a:rPr lang="ko-KR" altLang="en-US" sz="1100" dirty="0" smtClean="0"/>
                        <a:t>한 경우</a:t>
                      </a:r>
                      <a:r>
                        <a:rPr lang="en-US" altLang="ko-KR" sz="1100" dirty="0" smtClean="0"/>
                        <a:t>: </a:t>
                      </a:r>
                      <a:r>
                        <a:rPr lang="ko-KR" altLang="en-US" sz="1100" dirty="0" smtClean="0"/>
                        <a:t>연구개시</a:t>
                      </a:r>
                      <a:r>
                        <a:rPr lang="en-US" altLang="ko-KR" sz="1100" dirty="0" smtClean="0"/>
                        <a:t>(1</a:t>
                      </a:r>
                      <a:r>
                        <a:rPr lang="ko-KR" altLang="en-US" sz="1100" dirty="0" smtClean="0"/>
                        <a:t>개월 내</a:t>
                      </a:r>
                      <a:r>
                        <a:rPr lang="en-US" altLang="ko-KR" sz="1100" dirty="0" smtClean="0"/>
                        <a:t>)</a:t>
                      </a:r>
                      <a:r>
                        <a:rPr lang="ko-KR" altLang="en-US" sz="1100" dirty="0" smtClean="0"/>
                        <a:t>는 성과가 없는 상태이므로 지급수당 환수</a:t>
                      </a:r>
                      <a:endParaRPr lang="en-US" altLang="ko-KR" sz="1100" dirty="0" smtClean="0"/>
                    </a:p>
                    <a:p>
                      <a:pPr marL="0" indent="0" latinLnBrk="1">
                        <a:lnSpc>
                          <a:spcPts val="1400"/>
                        </a:lnSpc>
                        <a:buNone/>
                      </a:pPr>
                      <a:r>
                        <a:rPr lang="en-US" altLang="ko-KR" sz="1100" dirty="0" smtClean="0"/>
                        <a:t>2. </a:t>
                      </a:r>
                      <a:r>
                        <a:rPr lang="ko-KR" altLang="en-US" sz="1100" dirty="0" smtClean="0"/>
                        <a:t>평가결과는 동일하나 연구수당 배분금액이 상이한 경우</a:t>
                      </a:r>
                      <a:r>
                        <a:rPr lang="en-US" altLang="ko-KR" sz="1100" dirty="0" smtClean="0"/>
                        <a:t>: </a:t>
                      </a:r>
                      <a:r>
                        <a:rPr lang="ko-KR" altLang="en-US" sz="1100" dirty="0" smtClean="0"/>
                        <a:t>평가결과 점수는 같으나 연구수당 지급 금액이 다른</a:t>
                      </a:r>
                      <a:r>
                        <a:rPr lang="ko-KR" altLang="en-US" sz="1100" baseline="0" dirty="0" smtClean="0"/>
                        <a:t> 경우</a:t>
                      </a:r>
                      <a:endParaRPr lang="en-US" altLang="ko-KR" sz="1100" baseline="0" dirty="0" smtClean="0"/>
                    </a:p>
                    <a:p>
                      <a:pPr marL="0" indent="0" latinLnBrk="1">
                        <a:lnSpc>
                          <a:spcPts val="1400"/>
                        </a:lnSpc>
                        <a:buNone/>
                      </a:pPr>
                      <a:r>
                        <a:rPr lang="en-US" altLang="ko-KR" sz="1100" baseline="0" dirty="0" smtClean="0"/>
                        <a:t>3. </a:t>
                      </a:r>
                      <a:r>
                        <a:rPr lang="ko-KR" altLang="en-US" sz="1100" baseline="0" dirty="0" smtClean="0"/>
                        <a:t>평가결과는 상이하나 연구수당 배분금액이 동일한 경우</a:t>
                      </a:r>
                      <a:r>
                        <a:rPr lang="en-US" altLang="ko-KR" sz="1100" baseline="0" dirty="0" smtClean="0"/>
                        <a:t>: </a:t>
                      </a:r>
                      <a:r>
                        <a:rPr lang="ko-KR" altLang="en-US" sz="1100" baseline="0" dirty="0" smtClean="0"/>
                        <a:t>평가결과 점수는 상이하나 연구수당 지급금액이 동일한 경우</a:t>
                      </a:r>
                      <a:endParaRPr lang="en-US" altLang="ko-KR" sz="1100" baseline="0" dirty="0" smtClean="0"/>
                    </a:p>
                    <a:p>
                      <a:pPr marL="0" indent="0" latinLnBrk="1">
                        <a:lnSpc>
                          <a:spcPts val="1400"/>
                        </a:lnSpc>
                        <a:buNone/>
                      </a:pPr>
                      <a:r>
                        <a:rPr lang="en-US" altLang="ko-KR" sz="1100" baseline="0" dirty="0" smtClean="0"/>
                        <a:t>4. </a:t>
                      </a:r>
                      <a:r>
                        <a:rPr lang="ko-KR" altLang="en-US" sz="1100" baseline="0" dirty="0" smtClean="0"/>
                        <a:t>한 연구과제에서 </a:t>
                      </a:r>
                      <a:r>
                        <a:rPr lang="en-US" altLang="ko-KR" sz="1100" baseline="0" dirty="0" smtClean="0"/>
                        <a:t>2</a:t>
                      </a:r>
                      <a:r>
                        <a:rPr lang="ko-KR" altLang="en-US" sz="1100" baseline="0" dirty="0" smtClean="0"/>
                        <a:t>번 이상 평가하여 평가점수가 동일하나 연구수당 지급 금액이 상이한 경우</a:t>
                      </a:r>
                      <a:endParaRPr lang="en-US" altLang="ko-KR" sz="1100" baseline="0" dirty="0" smtClean="0"/>
                    </a:p>
                    <a:p>
                      <a:pPr marL="0" indent="0" latinLnBrk="1">
                        <a:lnSpc>
                          <a:spcPts val="1400"/>
                        </a:lnSpc>
                        <a:buNone/>
                      </a:pPr>
                      <a:r>
                        <a:rPr lang="en-US" altLang="ko-KR" sz="1100" baseline="0" dirty="0" smtClean="0"/>
                        <a:t>5. </a:t>
                      </a:r>
                      <a:r>
                        <a:rPr lang="ko-KR" altLang="en-US" sz="1100" baseline="0" dirty="0" smtClean="0"/>
                        <a:t>연구수당을 매월 정액을 지급한 경우</a:t>
                      </a:r>
                      <a:r>
                        <a:rPr lang="en-US" altLang="ko-KR" sz="1100" baseline="0" dirty="0" smtClean="0"/>
                        <a:t>: </a:t>
                      </a:r>
                      <a:r>
                        <a:rPr lang="ko-KR" altLang="en-US" sz="1100" baseline="0" dirty="0" smtClean="0"/>
                        <a:t>연구수당은 인건비가 아니므로 매월 지급은 환수</a:t>
                      </a:r>
                      <a:endParaRPr lang="en-US" altLang="ko-KR" sz="1100" baseline="0" dirty="0" smtClean="0"/>
                    </a:p>
                    <a:p>
                      <a:pPr marL="0" indent="0" latinLnBrk="1">
                        <a:lnSpc>
                          <a:spcPts val="1400"/>
                        </a:lnSpc>
                        <a:buNone/>
                      </a:pPr>
                      <a:r>
                        <a:rPr lang="en-US" altLang="ko-KR" sz="1100" baseline="0" dirty="0" smtClean="0"/>
                        <a:t>6. </a:t>
                      </a:r>
                      <a:r>
                        <a:rPr lang="ko-KR" altLang="en-US" sz="1100" baseline="0" dirty="0" smtClean="0"/>
                        <a:t>평가시점이 상이하나 평가결과는 같고 연구수당 지급금액이 상이한 경우</a:t>
                      </a:r>
                      <a:r>
                        <a:rPr lang="en-US" altLang="ko-KR" sz="1100" baseline="0" dirty="0" smtClean="0"/>
                        <a:t>: </a:t>
                      </a:r>
                      <a:r>
                        <a:rPr lang="ko-KR" altLang="en-US" sz="1100" baseline="0" dirty="0" smtClean="0"/>
                        <a:t>평가결과는 동일하나 연구수당 지급금액이 다른 경우</a:t>
                      </a:r>
                      <a:endParaRPr lang="en-US" altLang="ko-KR" sz="1100" baseline="0" dirty="0" smtClean="0"/>
                    </a:p>
                    <a:p>
                      <a:pPr marL="0" indent="0" latinLnBrk="1">
                        <a:lnSpc>
                          <a:spcPts val="1400"/>
                        </a:lnSpc>
                        <a:buNone/>
                      </a:pPr>
                      <a:r>
                        <a:rPr lang="en-US" altLang="ko-KR" sz="1100" baseline="0" dirty="0" smtClean="0"/>
                        <a:t>7. </a:t>
                      </a:r>
                      <a:r>
                        <a:rPr lang="ko-KR" altLang="en-US" sz="1100" baseline="0" dirty="0" smtClean="0"/>
                        <a:t>연구수당 지급금액이 성과와 무관하거나 일관성이 없는 경우</a:t>
                      </a:r>
                      <a:r>
                        <a:rPr lang="en-US" altLang="ko-KR" sz="1100" baseline="0" dirty="0" smtClean="0"/>
                        <a:t>: “</a:t>
                      </a:r>
                      <a:r>
                        <a:rPr lang="ko-KR" altLang="en-US" sz="1100" baseline="0" dirty="0" smtClean="0"/>
                        <a:t>나는 논문을 썼다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smtClean="0"/>
                        <a:t>나는 연구과제를 수주했다 등</a:t>
                      </a:r>
                      <a:r>
                        <a:rPr lang="en-US" altLang="ko-KR" sz="1100" baseline="0" dirty="0" smtClean="0"/>
                        <a:t>”</a:t>
                      </a:r>
                    </a:p>
                    <a:p>
                      <a:pPr marL="0" indent="0" latinLnBrk="1">
                        <a:lnSpc>
                          <a:spcPts val="1400"/>
                        </a:lnSpc>
                        <a:buNone/>
                      </a:pPr>
                      <a:r>
                        <a:rPr lang="en-US" altLang="ko-KR" sz="1100" dirty="0" smtClean="0"/>
                        <a:t>8. </a:t>
                      </a:r>
                      <a:r>
                        <a:rPr lang="ko-KR" altLang="en-US" sz="1100" dirty="0" smtClean="0"/>
                        <a:t>평가결과 비율이 소수점 등으로 계산하기 어려운 비율로 </a:t>
                      </a:r>
                      <a:r>
                        <a:rPr lang="ko-KR" altLang="en-US" sz="1100" dirty="0" err="1" smtClean="0"/>
                        <a:t>계상한</a:t>
                      </a:r>
                      <a:r>
                        <a:rPr lang="ko-KR" altLang="en-US" sz="1100" dirty="0" smtClean="0"/>
                        <a:t> 경우</a:t>
                      </a:r>
                      <a:r>
                        <a:rPr lang="en-US" altLang="ko-KR" sz="1100" dirty="0" smtClean="0"/>
                        <a:t>: 77.7%, 88.44%,</a:t>
                      </a:r>
                      <a:r>
                        <a:rPr lang="en-US" altLang="ko-KR" sz="1100" baseline="0" dirty="0" smtClean="0"/>
                        <a:t> 98.23% </a:t>
                      </a:r>
                      <a:r>
                        <a:rPr lang="ko-KR" altLang="en-US" sz="1100" baseline="0" dirty="0" smtClean="0"/>
                        <a:t>등</a:t>
                      </a:r>
                      <a:endParaRPr lang="ko-KR" altLang="en-US" sz="11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965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0"/>
            <a:ext cx="8420854" cy="764704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ko-KR" altLang="en-US" b="1" dirty="0" smtClean="0">
                <a:latin typeface="Arial" pitchFamily="34" charset="0"/>
                <a:cs typeface="Arial" pitchFamily="34" charset="0"/>
              </a:rPr>
              <a:t>별첨</a:t>
            </a: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] </a:t>
            </a:r>
            <a:r>
              <a:rPr lang="ko-KR" altLang="en-US" b="1" dirty="0" smtClean="0">
                <a:latin typeface="Arial" pitchFamily="34" charset="0"/>
                <a:cs typeface="Arial" pitchFamily="34" charset="0"/>
              </a:rPr>
              <a:t>연구과제 기여도평가표</a:t>
            </a: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ko-KR" altLang="en-US" b="1" dirty="0" smtClean="0">
                <a:latin typeface="Arial" pitchFamily="34" charset="0"/>
                <a:cs typeface="Arial" pitchFamily="34" charset="0"/>
              </a:rPr>
              <a:t>양식</a:t>
            </a: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)</a:t>
            </a:r>
            <a:endParaRPr lang="ko-KR" altLang="en-US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3709068"/>
              </p:ext>
            </p:extLst>
          </p:nvPr>
        </p:nvGraphicFramePr>
        <p:xfrm>
          <a:off x="203586" y="1309896"/>
          <a:ext cx="8229600" cy="731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06488"/>
                <a:gridCol w="2808312"/>
                <a:gridCol w="1512168"/>
                <a:gridCol w="2602632"/>
              </a:tblGrid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200" b="1" dirty="0" smtClean="0">
                          <a:solidFill>
                            <a:schemeClr val="bg1"/>
                          </a:solidFill>
                        </a:rPr>
                        <a:t>POVIS </a:t>
                      </a: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과제번호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200"/>
                        </a:lnSpc>
                      </a:pPr>
                      <a:endParaRPr lang="ko-KR" altLang="en-US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지원기관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200"/>
                        </a:lnSpc>
                      </a:pPr>
                      <a:endParaRPr lang="ko-KR" altLang="en-US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연구기간</a:t>
                      </a:r>
                      <a:r>
                        <a:rPr lang="en-US" altLang="ko-KR" sz="12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당해</a:t>
                      </a:r>
                      <a:r>
                        <a:rPr lang="en-US" altLang="ko-KR" sz="12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200" dirty="0" smtClean="0"/>
                        <a:t>yyyy.mm.dd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en-US" altLang="ko-KR" sz="1200" dirty="0" smtClean="0"/>
                        <a:t>~ yyyy.mm.dd</a:t>
                      </a:r>
                      <a:endParaRPr lang="ko-KR" altLang="en-US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연구책임자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200"/>
                        </a:lnSpc>
                      </a:pPr>
                      <a:endParaRPr lang="ko-KR" altLang="en-US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</a:rPr>
                        <a:t>연구과제명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ts val="1200"/>
                        </a:lnSpc>
                      </a:pPr>
                      <a:endParaRPr lang="ko-KR" altLang="en-US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8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7C8E0-A350-4656-A08F-B3777D9B2C1F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79512" y="908720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1. </a:t>
            </a:r>
            <a:r>
              <a:rPr lang="ko-KR" altLang="en-US" sz="1400" b="1" dirty="0" smtClean="0"/>
              <a:t>연구과제정보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2204864"/>
            <a:ext cx="367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2. </a:t>
            </a:r>
            <a:r>
              <a:rPr lang="ko-KR" altLang="en-US" sz="1400" b="1" dirty="0" smtClean="0"/>
              <a:t>연구수당 지급내역 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해당차수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전체차수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250642"/>
              </p:ext>
            </p:extLst>
          </p:nvPr>
        </p:nvGraphicFramePr>
        <p:xfrm>
          <a:off x="203586" y="2608312"/>
          <a:ext cx="8544878" cy="2255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35330"/>
                <a:gridCol w="573405"/>
                <a:gridCol w="481330"/>
                <a:gridCol w="481330"/>
                <a:gridCol w="735330"/>
                <a:gridCol w="673417"/>
                <a:gridCol w="735330"/>
                <a:gridCol w="735330"/>
                <a:gridCol w="760730"/>
                <a:gridCol w="792480"/>
                <a:gridCol w="708343"/>
                <a:gridCol w="651193"/>
                <a:gridCol w="481330"/>
              </a:tblGrid>
              <a:tr h="0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err="1" smtClean="0">
                          <a:solidFill>
                            <a:schemeClr val="bg1"/>
                          </a:solidFill>
                        </a:rPr>
                        <a:t>직번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학번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성명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연구수당금액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8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8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기여도 평가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8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80000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금회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지급액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altLang="ko-KR" sz="1000" b="1" dirty="0" err="1" smtClean="0">
                          <a:solidFill>
                            <a:schemeClr val="bg1"/>
                          </a:solidFill>
                        </a:rPr>
                        <a:t>i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=e*h)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계좌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번호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  <a:tr h="169168">
                <a:tc vMerge="1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8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8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예산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(a)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err="1" smtClean="0">
                          <a:solidFill>
                            <a:schemeClr val="bg1"/>
                          </a:solidFill>
                        </a:rPr>
                        <a:t>기지급액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(b)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잔액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(c=a-b)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지급비율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(%)(d)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지급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예정금액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(e=c*d)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과제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참여율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(f) (50%)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연구실적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(g) (50%)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계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(%)</a:t>
                      </a:r>
                    </a:p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(h=</a:t>
                      </a:r>
                      <a:r>
                        <a:rPr lang="en-US" altLang="ko-KR" sz="1000" b="1" dirty="0" err="1" smtClean="0">
                          <a:solidFill>
                            <a:schemeClr val="bg1"/>
                          </a:solidFill>
                        </a:rPr>
                        <a:t>f+g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8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80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dirty="0" smtClean="0"/>
                        <a:t>연구책임</a:t>
                      </a:r>
                      <a:endParaRPr lang="ko-KR" altLang="en-US" sz="10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dirty="0" smtClean="0"/>
                        <a:t>참여연구</a:t>
                      </a:r>
                      <a:endParaRPr lang="ko-KR" altLang="en-US" sz="10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…</a:t>
                      </a:r>
                      <a:endParaRPr lang="ko-KR" altLang="en-US" sz="10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dirty="0" smtClean="0"/>
                        <a:t>연구보조</a:t>
                      </a:r>
                      <a:endParaRPr lang="ko-KR" altLang="en-US" sz="10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…</a:t>
                      </a:r>
                      <a:endParaRPr lang="ko-KR" altLang="en-US" sz="1000" dirty="0" smtClean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ko-KR" altLang="en-US" sz="1000" dirty="0" smtClean="0"/>
                        <a:t>계</a:t>
                      </a:r>
                      <a:endParaRPr lang="ko-KR" altLang="en-US" sz="10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dirty="0" smtClean="0"/>
                        <a:t>-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dirty="0" smtClean="0"/>
                        <a:t>-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dirty="0" smtClean="0"/>
                        <a:t>000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dirty="0" smtClean="0"/>
                        <a:t>000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dirty="0" smtClean="0"/>
                        <a:t>000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dirty="0" smtClean="0"/>
                        <a:t>50%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dirty="0" smtClean="0"/>
                        <a:t>50%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dirty="0" smtClean="0"/>
                        <a:t>100%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dirty="0" smtClean="0"/>
                        <a:t>000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200"/>
                        </a:lnSpc>
                      </a:pPr>
                      <a:r>
                        <a:rPr lang="en-US" altLang="ko-KR" sz="1000" dirty="0" smtClean="0"/>
                        <a:t>-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67544" y="4943490"/>
            <a:ext cx="82809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ko-KR" altLang="en-US" sz="1400" b="1" dirty="0" smtClean="0"/>
              <a:t>상기 내용을 확인함</a:t>
            </a:r>
            <a:r>
              <a:rPr lang="en-US" altLang="ko-KR" sz="1400" b="1" dirty="0" smtClean="0"/>
              <a:t>.</a:t>
            </a:r>
          </a:p>
          <a:p>
            <a:pPr algn="r">
              <a:lnSpc>
                <a:spcPts val="2000"/>
              </a:lnSpc>
            </a:pPr>
            <a:r>
              <a:rPr lang="en-US" altLang="ko-KR" sz="1400" b="1" dirty="0" err="1" smtClean="0"/>
              <a:t>yyyy</a:t>
            </a:r>
            <a:r>
              <a:rPr lang="ko-KR" altLang="en-US" sz="1400" b="1" dirty="0" smtClean="0"/>
              <a:t>년      </a:t>
            </a:r>
            <a:r>
              <a:rPr lang="en-US" altLang="ko-KR" sz="1400" b="1" dirty="0" smtClean="0"/>
              <a:t>mm</a:t>
            </a:r>
            <a:r>
              <a:rPr lang="ko-KR" altLang="en-US" sz="1400" b="1" dirty="0" smtClean="0"/>
              <a:t>월     </a:t>
            </a:r>
            <a:r>
              <a:rPr lang="en-US" altLang="ko-KR" sz="1400" b="1" dirty="0" err="1" smtClean="0"/>
              <a:t>dd</a:t>
            </a:r>
            <a:r>
              <a:rPr lang="ko-KR" altLang="en-US" sz="1400" b="1" dirty="0" smtClean="0"/>
              <a:t>일</a:t>
            </a:r>
            <a:endParaRPr lang="en-US" altLang="ko-KR" sz="1400" b="1" dirty="0" smtClean="0"/>
          </a:p>
          <a:p>
            <a:pPr algn="r">
              <a:lnSpc>
                <a:spcPts val="2000"/>
              </a:lnSpc>
            </a:pPr>
            <a:r>
              <a:rPr lang="ko-KR" altLang="en-US" sz="1400" b="1" dirty="0" smtClean="0"/>
              <a:t>연구책임자</a:t>
            </a:r>
            <a:r>
              <a:rPr lang="en-US" altLang="ko-KR" sz="1400" b="1" dirty="0" smtClean="0"/>
              <a:t>:                   (</a:t>
            </a:r>
            <a:r>
              <a:rPr lang="ko-KR" altLang="en-US" sz="1400" b="1" dirty="0" smtClean="0"/>
              <a:t>인</a:t>
            </a:r>
            <a:r>
              <a:rPr lang="en-US" altLang="ko-KR" sz="1400" b="1" dirty="0" smtClean="0"/>
              <a:t>)</a:t>
            </a:r>
            <a:endParaRPr lang="en-US" altLang="ko-KR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95536" y="5735578"/>
            <a:ext cx="83529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*</a:t>
            </a:r>
            <a:r>
              <a:rPr lang="ko-KR" altLang="en-US" sz="1000" dirty="0" smtClean="0"/>
              <a:t>기여도 </a:t>
            </a:r>
            <a:r>
              <a:rPr lang="ko-KR" altLang="en-US" sz="1000" dirty="0" err="1" smtClean="0"/>
              <a:t>평가시</a:t>
            </a:r>
            <a:r>
              <a:rPr lang="ko-KR" altLang="en-US" sz="1000" dirty="0" smtClean="0"/>
              <a:t> 고려사항</a:t>
            </a:r>
            <a:endParaRPr lang="en-US" altLang="ko-KR" sz="1000" dirty="0" smtClean="0"/>
          </a:p>
          <a:p>
            <a:r>
              <a:rPr lang="en-US" altLang="ko-KR" sz="1000" dirty="0" smtClean="0"/>
              <a:t> 1. </a:t>
            </a:r>
            <a:r>
              <a:rPr lang="ko-KR" altLang="en-US" sz="1000" dirty="0" smtClean="0"/>
              <a:t>과제에 계상된 연구수당 예산액에 기여도를 곱하여 연구수당 지급예정금액을 산출함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2. </a:t>
            </a:r>
            <a:r>
              <a:rPr lang="ko-KR" altLang="en-US" sz="1000" dirty="0" smtClean="0"/>
              <a:t>과제 참여연구원의 기여도 합은 </a:t>
            </a:r>
            <a:r>
              <a:rPr lang="en-US" altLang="ko-KR" sz="1000" dirty="0" smtClean="0"/>
              <a:t>100%</a:t>
            </a:r>
            <a:r>
              <a:rPr lang="ko-KR" altLang="en-US" sz="1000" dirty="0" smtClean="0"/>
              <a:t>이어야 하며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기여도 평가 없이 연구수당 지급은 불가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연구책임자 및 공동연구자 포함</a:t>
            </a:r>
            <a:r>
              <a:rPr lang="en-US" altLang="ko-KR" sz="1000" dirty="0" smtClean="0"/>
              <a:t>)</a:t>
            </a:r>
          </a:p>
          <a:p>
            <a:r>
              <a:rPr lang="en-US" altLang="ko-KR" sz="1000" dirty="0" smtClean="0"/>
              <a:t> 3. </a:t>
            </a:r>
            <a:r>
              <a:rPr lang="ko-KR" altLang="en-US" sz="1000" dirty="0" smtClean="0"/>
              <a:t>연구원의 기여도를 종합적으로 평가하여 차등 지급하되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 참여연구원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인 또는 특정인에게 </a:t>
            </a:r>
            <a:r>
              <a:rPr lang="en-US" altLang="ko-KR" sz="1000" dirty="0" smtClean="0"/>
              <a:t>100% </a:t>
            </a:r>
            <a:r>
              <a:rPr lang="ko-KR" altLang="en-US" sz="1000" dirty="0" smtClean="0"/>
              <a:t>지</a:t>
            </a:r>
            <a:r>
              <a:rPr lang="ko-KR" altLang="en-US" sz="1000" dirty="0"/>
              <a:t>급</a:t>
            </a:r>
            <a:r>
              <a:rPr lang="ko-KR" altLang="en-US" sz="1000" dirty="0" smtClean="0"/>
              <a:t>은 불가</a:t>
            </a:r>
            <a:r>
              <a:rPr lang="en-US" altLang="ko-KR" sz="1000" dirty="0" smtClean="0"/>
              <a:t> </a:t>
            </a:r>
          </a:p>
          <a:p>
            <a:r>
              <a:rPr lang="en-US" altLang="ko-KR" sz="1000" dirty="0" smtClean="0"/>
              <a:t> 4. </a:t>
            </a:r>
            <a:r>
              <a:rPr lang="ko-KR" altLang="en-US" sz="1000" dirty="0" smtClean="0"/>
              <a:t>연구개시 시점에 일괄 지급은 불가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71571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4339</TotalTime>
  <Words>794</Words>
  <Application>Microsoft Office PowerPoint</Application>
  <PresentationFormat>화면 슬라이드 쇼(4:3)</PresentationFormat>
  <Paragraphs>170</Paragraphs>
  <Slides>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연구수당(인센티브) 지급제도 개선(안)</vt:lpstr>
      <vt:lpstr>국가연구개발사업 연구수당 집행지침 </vt:lpstr>
      <vt:lpstr>[별첨] 연구과제 기여도평가표(양식)</vt:lpstr>
    </vt:vector>
  </TitlesOfParts>
  <Company>POSTECH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연구비관리우수기관 현장점검 결과</dc:title>
  <dc:creator>Han JiYeon</dc:creator>
  <cp:lastModifiedBy>hanmaum</cp:lastModifiedBy>
  <cp:revision>270</cp:revision>
  <cp:lastPrinted>2011-12-21T05:16:44Z</cp:lastPrinted>
  <dcterms:created xsi:type="dcterms:W3CDTF">2009-08-03T08:30:17Z</dcterms:created>
  <dcterms:modified xsi:type="dcterms:W3CDTF">2012-01-04T02:54:08Z</dcterms:modified>
</cp:coreProperties>
</file>