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notesMasterIdLst>
    <p:notesMasterId r:id="rId7"/>
  </p:notesMasterIdLst>
  <p:sldIdLst>
    <p:sldId id="373" r:id="rId2"/>
    <p:sldId id="369" r:id="rId3"/>
    <p:sldId id="278" r:id="rId4"/>
    <p:sldId id="260" r:id="rId5"/>
    <p:sldId id="261" r:id="rId6"/>
  </p:sldIdLst>
  <p:sldSz cx="9144000" cy="6858000" type="screen4x3"/>
  <p:notesSz cx="6807200" cy="99393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  <a:srgbClr val="00338D"/>
    <a:srgbClr val="000066"/>
    <a:srgbClr val="000080"/>
  </p:clrMru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테마 스타일 1 - 강조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테마 스타일 1 - 강조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695" autoAdjust="0"/>
    <p:restoredTop sz="97826" autoAdjust="0"/>
  </p:normalViewPr>
  <p:slideViewPr>
    <p:cSldViewPr>
      <p:cViewPr varScale="1">
        <p:scale>
          <a:sx n="69" d="100"/>
          <a:sy n="69" d="100"/>
        </p:scale>
        <p:origin x="-4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84"/>
      </p:cViewPr>
      <p:guideLst>
        <p:guide orient="horz" pos="3131"/>
        <p:guide pos="2144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dirty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DE751DCA-F221-46A2-936C-A8D65188AA9B}" type="datetimeFigureOut">
              <a:rPr lang="ko-KR" altLang="en-US"/>
              <a:pPr>
                <a:defRPr/>
              </a:pPr>
              <a:t>2012-03-02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dirty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538B4853-76A3-4F85-9085-EAD7524B8AB1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4D3017D-316D-4C2D-B7C2-0FF83DE701C9}" type="slidenum">
              <a:rPr lang="ko-KR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ko-KR"/>
          </a:p>
        </p:txBody>
      </p:sp>
      <p:sp>
        <p:nvSpPr>
          <p:cNvPr id="1249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23925" y="746125"/>
            <a:ext cx="4967288" cy="372586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493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0720" y="4722912"/>
            <a:ext cx="5445760" cy="4470976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ko-KR" altLang="en-US" smtClean="0"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4D3017D-316D-4C2D-B7C2-0FF83DE701C9}" type="slidenum">
              <a:rPr lang="ko-KR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altLang="ko-KR"/>
          </a:p>
        </p:txBody>
      </p:sp>
      <p:sp>
        <p:nvSpPr>
          <p:cNvPr id="1249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23925" y="746125"/>
            <a:ext cx="4967288" cy="372586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493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0720" y="4722912"/>
            <a:ext cx="5445760" cy="4470976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ko-KR" altLang="en-US" smtClean="0"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A635356-78DA-4B90-871A-E748C14A90B2}" type="slidenum">
              <a:rPr lang="ko-KR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 altLang="ko-KR"/>
          </a:p>
        </p:txBody>
      </p:sp>
      <p:sp>
        <p:nvSpPr>
          <p:cNvPr id="993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23925" y="746125"/>
            <a:ext cx="4967288" cy="372586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0720" y="4722912"/>
            <a:ext cx="5445760" cy="4470976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ko-KR" altLang="en-US" smtClean="0"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42B03C2-C516-474A-8C23-76349676AE77}" type="slidenum">
              <a:rPr lang="ko-KR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altLang="ko-KR"/>
          </a:p>
        </p:txBody>
      </p:sp>
      <p:sp>
        <p:nvSpPr>
          <p:cNvPr id="1003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23925" y="746125"/>
            <a:ext cx="4967288" cy="372586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0720" y="4722912"/>
            <a:ext cx="5445760" cy="4470976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ko-KR" altLang="en-US" smtClean="0"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4419600" y="6565900"/>
            <a:ext cx="304800" cy="76200"/>
          </a:xfrm>
          <a:ln/>
        </p:spPr>
        <p:txBody>
          <a:bodyPr anchor="ctr"/>
          <a:lstStyle>
            <a:lvl1pPr>
              <a:defRPr sz="200"/>
            </a:lvl1pPr>
          </a:lstStyle>
          <a:p>
            <a:r>
              <a:rPr lang="en-US" altLang="ko-KR"/>
              <a:t>Click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16877" y="2005013"/>
            <a:ext cx="8711712" cy="3786187"/>
          </a:xfrm>
        </p:spPr>
        <p:txBody>
          <a:bodyPr/>
          <a:lstStyle>
            <a:lvl1pPr algn="ctr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altLang="ko-KR"/>
              <a:t>Click to edit Master title style</a:t>
            </a:r>
          </a:p>
        </p:txBody>
      </p:sp>
      <p:sp>
        <p:nvSpPr>
          <p:cNvPr id="4" name="Rectangle 6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02600" y="6464300"/>
            <a:ext cx="685800" cy="320675"/>
          </a:xfrm>
        </p:spPr>
        <p:txBody>
          <a:bodyPr/>
          <a:lstStyle>
            <a:lvl1pPr>
              <a:defRPr sz="1000"/>
            </a:lvl1pPr>
          </a:lstStyle>
          <a:p>
            <a:pPr>
              <a:defRPr/>
            </a:pPr>
            <a:fld id="{1D40E5FC-36A4-4EBD-BA84-F4B983A4E02D}" type="slidenum">
              <a:rPr lang="ko-KR" altLang="en-US"/>
              <a:pPr>
                <a:defRPr/>
              </a:pPr>
              <a:t>‹#›</a:t>
            </a:fld>
            <a:endParaRPr lang="en-US" altLang="ko-K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12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13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7D5300-D654-4285-ACBF-6DD87B627FFC}" type="slidenum">
              <a:rPr lang="ko-KR" altLang="en-US"/>
              <a:pPr>
                <a:defRPr/>
              </a:pPr>
              <a:t>‹#›</a:t>
            </a:fld>
            <a:endParaRPr lang="en-US" altLang="ko-K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435" y="440690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435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12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13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E4E481-8ED5-431D-8CB0-9590D92AD135}" type="slidenum">
              <a:rPr lang="ko-KR" altLang="en-US"/>
              <a:pPr>
                <a:defRPr/>
              </a:pPr>
              <a:t>‹#›</a:t>
            </a:fld>
            <a:endParaRPr lang="en-US" altLang="ko-K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56090" y="1397000"/>
            <a:ext cx="4094285" cy="447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91050" y="1397000"/>
            <a:ext cx="4095750" cy="447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12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13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DC0C68-18BB-4D2B-AA12-7173FAC40CC8}" type="slidenum">
              <a:rPr lang="ko-KR" altLang="en-US"/>
              <a:pPr>
                <a:defRPr/>
              </a:pPr>
              <a:t>‹#›</a:t>
            </a:fld>
            <a:endParaRPr lang="en-US" altLang="ko-K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06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06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271" y="1535113"/>
            <a:ext cx="40415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271" y="2174875"/>
            <a:ext cx="40415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12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Rectangle 13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2548C4-C9AE-40A0-8CB9-49A2E1A5A667}" type="slidenum">
              <a:rPr lang="ko-KR" altLang="en-US"/>
              <a:pPr>
                <a:defRPr/>
              </a:pPr>
              <a:t>‹#›</a:t>
            </a:fld>
            <a:endParaRPr lang="en-US" altLang="ko-K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Rectangle 12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13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548D61-D668-4F75-B2E6-3610027D82F2}" type="slidenum">
              <a:rPr lang="ko-KR" altLang="en-US"/>
              <a:pPr>
                <a:defRPr/>
              </a:pPr>
              <a:t>‹#›</a:t>
            </a:fld>
            <a:endParaRPr lang="en-US" altLang="ko-K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2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Rectangle 13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F48E06-1383-4BE4-95BF-394BF6733AC1}" type="slidenum">
              <a:rPr lang="ko-KR" altLang="en-US"/>
              <a:pPr>
                <a:defRPr/>
              </a:pPr>
              <a:t>‹#›</a:t>
            </a:fld>
            <a:endParaRPr lang="en-US" altLang="ko-K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43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538" y="273052"/>
            <a:ext cx="511126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43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12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13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39DB4E-D333-47FB-9856-43F37A36D117}" type="slidenum">
              <a:rPr lang="ko-KR" altLang="en-US"/>
              <a:pPr>
                <a:defRPr/>
              </a:pPr>
              <a:t>‹#›</a:t>
            </a:fld>
            <a:endParaRPr lang="en-US" altLang="ko-K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166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166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dirty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166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12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13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D706AE-8165-4CB0-922E-FD12B74F1BC1}" type="slidenum">
              <a:rPr lang="ko-KR" altLang="en-US"/>
              <a:pPr>
                <a:defRPr/>
              </a:pPr>
              <a:t>‹#›</a:t>
            </a:fld>
            <a:endParaRPr lang="en-US" altLang="ko-K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12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13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FFD9BB-7B6D-4D5B-B629-C468BFE2FD4E}" type="slidenum">
              <a:rPr lang="ko-KR" altLang="en-US"/>
              <a:pPr>
                <a:defRPr/>
              </a:pPr>
              <a:t>‹#›</a:t>
            </a:fld>
            <a:endParaRPr lang="en-US" altLang="ko-K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07420" y="0"/>
            <a:ext cx="2085242" cy="58674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8763" y="0"/>
            <a:ext cx="6117981" cy="58674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12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13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3E3127-BBBC-4CA0-9998-F078ADECCDBE}" type="slidenum">
              <a:rPr lang="ko-KR" altLang="en-US"/>
              <a:pPr>
                <a:defRPr/>
              </a:pPr>
              <a:t>‹#›</a:t>
            </a:fld>
            <a:endParaRPr lang="en-US" altLang="ko-KR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8762" y="0"/>
            <a:ext cx="8343900" cy="99695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/>
          </p:cNvSpPr>
          <p:nvPr>
            <p:ph type="tbl" idx="1"/>
          </p:nvPr>
        </p:nvSpPr>
        <p:spPr>
          <a:xfrm>
            <a:off x="356090" y="1397000"/>
            <a:ext cx="8330711" cy="4470400"/>
          </a:xfrm>
        </p:spPr>
        <p:txBody>
          <a:bodyPr/>
          <a:lstStyle/>
          <a:p>
            <a:pPr lvl="0"/>
            <a:endParaRPr lang="ko-KR" altLang="en-US" noProof="0" dirty="0" smtClean="0"/>
          </a:p>
        </p:txBody>
      </p:sp>
      <p:sp>
        <p:nvSpPr>
          <p:cNvPr id="4" name="Rectangle 12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13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8C41D2-5B85-4BF2-B3E6-F4E2CB11343B}" type="slidenum">
              <a:rPr lang="ko-KR" altLang="en-US"/>
              <a:pPr>
                <a:defRPr/>
              </a:pPr>
              <a:t>‹#›</a:t>
            </a:fld>
            <a:endParaRPr lang="en-US" altLang="ko-KR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348762" y="0"/>
            <a:ext cx="8343900" cy="5867400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3" name="Rectangle 12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132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F6BD58-A59D-46EB-9D78-A1BE1A840E74}" type="slidenum">
              <a:rPr lang="ko-KR" altLang="en-US"/>
              <a:pPr>
                <a:defRPr/>
              </a:pPr>
              <a:t>‹#›</a:t>
            </a:fld>
            <a:endParaRPr lang="en-US" altLang="ko-KR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2"/>
          <p:cNvSpPr>
            <a:spLocks noChangeArrowheads="1"/>
          </p:cNvSpPr>
          <p:nvPr userDrawn="1"/>
        </p:nvSpPr>
        <p:spPr bwMode="auto">
          <a:xfrm>
            <a:off x="8103577" y="3333750"/>
            <a:ext cx="1040423" cy="2471738"/>
          </a:xfrm>
          <a:prstGeom prst="rect">
            <a:avLst/>
          </a:prstGeom>
          <a:solidFill>
            <a:srgbClr val="969696">
              <a:alpha val="52000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>
              <a:lnSpc>
                <a:spcPct val="100000"/>
              </a:lnSpc>
              <a:defRPr/>
            </a:pPr>
            <a:endParaRPr kumimoji="1" lang="ko-KR" altLang="en-US" sz="1800" b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" name="Line 13"/>
          <p:cNvSpPr>
            <a:spLocks noChangeShapeType="1"/>
          </p:cNvSpPr>
          <p:nvPr userDrawn="1"/>
        </p:nvSpPr>
        <p:spPr bwMode="auto">
          <a:xfrm>
            <a:off x="778120" y="3322638"/>
            <a:ext cx="836588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ko-KR" altLang="en-US"/>
          </a:p>
        </p:txBody>
      </p:sp>
      <p:pic>
        <p:nvPicPr>
          <p:cNvPr id="4" name="Picture 21" descr="red_3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913" y="293689"/>
            <a:ext cx="1040423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2" descr="postech ui_02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30258" y="6569076"/>
            <a:ext cx="1469780" cy="25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5" descr="32_송종혁_IMG_4123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37235" y="3338514"/>
            <a:ext cx="3253154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35" descr="Talkbook-LB2-Body"/>
          <p:cNvPicPr>
            <a:picLocks noChangeAspect="1" noChangeArrowheads="1"/>
          </p:cNvPicPr>
          <p:nvPr userDrawn="1"/>
        </p:nvPicPr>
        <p:blipFill>
          <a:blip r:embed="rId16" cstate="print"/>
          <a:srcRect/>
          <a:stretch>
            <a:fillRect/>
          </a:stretch>
        </p:blipFill>
        <p:spPr bwMode="ltGray">
          <a:xfrm>
            <a:off x="0" y="0"/>
            <a:ext cx="9144000" cy="4077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Rectangle 119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1520" y="1268760"/>
            <a:ext cx="8331200" cy="44704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</a:p>
        </p:txBody>
      </p:sp>
      <p:sp>
        <p:nvSpPr>
          <p:cNvPr id="1144" name="Rectangle 1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8775" y="6172200"/>
            <a:ext cx="83280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fontAlgn="base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 kumimoji="0" baseline="0" dirty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156" name="Rectangle 13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139952" y="6381328"/>
            <a:ext cx="6858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base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 kumimoji="0" sz="900" baseline="0">
                <a:latin typeface="+mn-lt"/>
                <a:ea typeface="+mn-ea"/>
              </a:defRPr>
            </a:lvl1pPr>
          </a:lstStyle>
          <a:p>
            <a:pPr>
              <a:defRPr/>
            </a:pPr>
            <a:fld id="{F098CA14-9F0E-44F6-AEC2-62FD1BCAC0A0}" type="slidenum">
              <a:rPr lang="ko-KR" altLang="en-US"/>
              <a:pPr>
                <a:defRPr/>
              </a:pPr>
              <a:t>‹#›</a:t>
            </a:fld>
            <a:endParaRPr lang="en-US" altLang="ko-KR" dirty="0"/>
          </a:p>
        </p:txBody>
      </p:sp>
      <p:sp>
        <p:nvSpPr>
          <p:cNvPr id="2056" name="Rectangle 136"/>
          <p:cNvSpPr>
            <a:spLocks noGrp="1" noChangeArrowheads="1"/>
          </p:cNvSpPr>
          <p:nvPr>
            <p:ph type="title"/>
          </p:nvPr>
        </p:nvSpPr>
        <p:spPr bwMode="auto">
          <a:xfrm>
            <a:off x="349250" y="0"/>
            <a:ext cx="8343900" cy="99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6" r:id="rId14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Univers 45 Light" pitchFamily="2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Univers 45 Light" pitchFamily="2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Univers 45 Light" pitchFamily="2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Univers 45 Light" pitchFamily="2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Univers 45 Light" pitchFamily="2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Univers 45 Light" pitchFamily="2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Univers 45 Light" pitchFamily="2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Univers 45 Light" pitchFamily="2" charset="0"/>
          <a:cs typeface="Arial" charset="0"/>
        </a:defRPr>
      </a:lvl9pPr>
    </p:titleStyle>
    <p:bodyStyle>
      <a:lvl1pPr marL="171450" indent="-171450" algn="l" rtl="0" eaLnBrk="0" fontAlgn="base" hangingPunct="0">
        <a:lnSpc>
          <a:spcPct val="90000"/>
        </a:lnSpc>
        <a:spcBef>
          <a:spcPct val="35000"/>
        </a:spcBef>
        <a:spcAft>
          <a:spcPct val="0"/>
        </a:spcAft>
        <a:buClr>
          <a:srgbClr val="415299"/>
        </a:buClr>
        <a:buSzPct val="125000"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71450" algn="l" rtl="0" eaLnBrk="0" fontAlgn="base" hangingPunct="0">
        <a:lnSpc>
          <a:spcPct val="90000"/>
        </a:lnSpc>
        <a:spcBef>
          <a:spcPct val="35000"/>
        </a:spcBef>
        <a:spcAft>
          <a:spcPct val="0"/>
        </a:spcAft>
        <a:buClr>
          <a:srgbClr val="415299"/>
        </a:buClr>
        <a:buSzPct val="125000"/>
        <a:buChar char="•"/>
        <a:defRPr sz="1200">
          <a:solidFill>
            <a:schemeClr val="tx1"/>
          </a:solidFill>
          <a:latin typeface="+mn-lt"/>
          <a:cs typeface="+mn-cs"/>
        </a:defRPr>
      </a:lvl2pPr>
      <a:lvl3pPr marL="746125" indent="-174625" algn="l" rtl="0" eaLnBrk="0" fontAlgn="base" hangingPunct="0">
        <a:lnSpc>
          <a:spcPct val="90000"/>
        </a:lnSpc>
        <a:spcBef>
          <a:spcPct val="35000"/>
        </a:spcBef>
        <a:spcAft>
          <a:spcPct val="0"/>
        </a:spcAft>
        <a:buClr>
          <a:srgbClr val="415299"/>
        </a:buClr>
        <a:buSzPct val="125000"/>
        <a:buChar char="•"/>
        <a:defRPr sz="1200">
          <a:solidFill>
            <a:schemeClr val="tx1"/>
          </a:solidFill>
          <a:latin typeface="+mn-lt"/>
          <a:cs typeface="+mn-cs"/>
        </a:defRPr>
      </a:lvl3pPr>
      <a:lvl4pPr marL="1022350" indent="-161925" algn="l" rtl="0" eaLnBrk="0" fontAlgn="base" hangingPunct="0">
        <a:lnSpc>
          <a:spcPct val="90000"/>
        </a:lnSpc>
        <a:spcBef>
          <a:spcPct val="35000"/>
        </a:spcBef>
        <a:spcAft>
          <a:spcPct val="0"/>
        </a:spcAft>
        <a:buClr>
          <a:srgbClr val="415299"/>
        </a:buClr>
        <a:buSzPct val="125000"/>
        <a:buChar char="•"/>
        <a:defRPr sz="1200">
          <a:solidFill>
            <a:schemeClr val="tx1"/>
          </a:solidFill>
          <a:latin typeface="+mn-lt"/>
          <a:cs typeface="+mn-cs"/>
        </a:defRPr>
      </a:lvl4pPr>
      <a:lvl5pPr marL="1309688" indent="-173038" algn="l" rtl="0" eaLnBrk="0" fontAlgn="base" hangingPunct="0">
        <a:lnSpc>
          <a:spcPct val="90000"/>
        </a:lnSpc>
        <a:spcBef>
          <a:spcPct val="35000"/>
        </a:spcBef>
        <a:spcAft>
          <a:spcPct val="0"/>
        </a:spcAft>
        <a:buClr>
          <a:srgbClr val="415299"/>
        </a:buClr>
        <a:buSzPct val="125000"/>
        <a:buChar char="•"/>
        <a:defRPr sz="1200">
          <a:solidFill>
            <a:schemeClr val="tx1"/>
          </a:solidFill>
          <a:latin typeface="+mn-lt"/>
          <a:cs typeface="+mn-cs"/>
        </a:defRPr>
      </a:lvl5pPr>
      <a:lvl6pPr marL="1766888" indent="-173038" algn="l" rtl="0" fontAlgn="base">
        <a:lnSpc>
          <a:spcPct val="90000"/>
        </a:lnSpc>
        <a:spcBef>
          <a:spcPct val="35000"/>
        </a:spcBef>
        <a:spcAft>
          <a:spcPct val="0"/>
        </a:spcAft>
        <a:buClr>
          <a:srgbClr val="415299"/>
        </a:buClr>
        <a:buSzPct val="125000"/>
        <a:buChar char="•"/>
        <a:defRPr sz="1200">
          <a:solidFill>
            <a:schemeClr val="tx1"/>
          </a:solidFill>
          <a:latin typeface="+mn-lt"/>
          <a:cs typeface="+mn-cs"/>
        </a:defRPr>
      </a:lvl6pPr>
      <a:lvl7pPr marL="2224088" indent="-173038" algn="l" rtl="0" fontAlgn="base">
        <a:lnSpc>
          <a:spcPct val="90000"/>
        </a:lnSpc>
        <a:spcBef>
          <a:spcPct val="35000"/>
        </a:spcBef>
        <a:spcAft>
          <a:spcPct val="0"/>
        </a:spcAft>
        <a:buClr>
          <a:srgbClr val="415299"/>
        </a:buClr>
        <a:buSzPct val="125000"/>
        <a:buChar char="•"/>
        <a:defRPr sz="1200">
          <a:solidFill>
            <a:schemeClr val="tx1"/>
          </a:solidFill>
          <a:latin typeface="+mn-lt"/>
          <a:cs typeface="+mn-cs"/>
        </a:defRPr>
      </a:lvl7pPr>
      <a:lvl8pPr marL="2681288" indent="-173038" algn="l" rtl="0" fontAlgn="base">
        <a:lnSpc>
          <a:spcPct val="90000"/>
        </a:lnSpc>
        <a:spcBef>
          <a:spcPct val="35000"/>
        </a:spcBef>
        <a:spcAft>
          <a:spcPct val="0"/>
        </a:spcAft>
        <a:buClr>
          <a:srgbClr val="415299"/>
        </a:buClr>
        <a:buSzPct val="125000"/>
        <a:buChar char="•"/>
        <a:defRPr sz="1200">
          <a:solidFill>
            <a:schemeClr val="tx1"/>
          </a:solidFill>
          <a:latin typeface="+mn-lt"/>
          <a:cs typeface="+mn-cs"/>
        </a:defRPr>
      </a:lvl8pPr>
      <a:lvl9pPr marL="3138488" indent="-173038" algn="l" rtl="0" fontAlgn="base">
        <a:lnSpc>
          <a:spcPct val="90000"/>
        </a:lnSpc>
        <a:spcBef>
          <a:spcPct val="35000"/>
        </a:spcBef>
        <a:spcAft>
          <a:spcPct val="0"/>
        </a:spcAft>
        <a:buClr>
          <a:srgbClr val="415299"/>
        </a:buClr>
        <a:buSzPct val="125000"/>
        <a:buChar char="•"/>
        <a:defRPr sz="12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ctrTitle" idx="4294967295"/>
          </p:nvPr>
        </p:nvSpPr>
        <p:spPr bwMode="auto">
          <a:xfrm>
            <a:off x="716574" y="2565401"/>
            <a:ext cx="8175906" cy="688975"/>
          </a:xfrm>
          <a:prstGeom prst="rect">
            <a:avLst/>
          </a:prstGeom>
          <a:ln algn="ctr"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ko-KR" altLang="en-US" sz="2200" b="1" spc="-15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「</a:t>
            </a:r>
            <a:r>
              <a:rPr lang="ko-KR" altLang="en-US" sz="2200" b="1" spc="-15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포스코</a:t>
            </a:r>
            <a:r>
              <a:rPr lang="ko-KR" altLang="en-US" sz="2200" b="1" spc="-15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</a:rPr>
              <a:t> 과제 연구비 점검 및 회계진단 결과」에 따른 관리지침</a:t>
            </a:r>
            <a:endParaRPr lang="en-US" altLang="ko-KR" sz="2200" b="1" spc="-150" dirty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75" name="Rectangle 5"/>
          <p:cNvSpPr>
            <a:spLocks noGrp="1" noChangeArrowheads="1"/>
          </p:cNvSpPr>
          <p:nvPr>
            <p:ph type="subTitle" idx="4294967295"/>
          </p:nvPr>
        </p:nvSpPr>
        <p:spPr bwMode="auto">
          <a:xfrm>
            <a:off x="1714500" y="4292601"/>
            <a:ext cx="1992923" cy="967957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indent="0" algn="ctr" eaLnBrk="1" hangingPunct="1">
              <a:buFontTx/>
              <a:buNone/>
            </a:pP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012.2.29</a:t>
            </a:r>
          </a:p>
          <a:p>
            <a:pPr marL="0" indent="0" algn="ctr" eaLnBrk="1" hangingPunct="1">
              <a:buFontTx/>
              <a:buNone/>
            </a:pPr>
            <a:endParaRPr lang="ko-KR" altLang="en-US" sz="1600" dirty="0" smtClean="0">
              <a:latin typeface="맑은 고딕" pitchFamily="50" charset="-127"/>
              <a:ea typeface="맑은 고딕" pitchFamily="50" charset="-127"/>
            </a:endParaRPr>
          </a:p>
          <a:p>
            <a:pPr marL="0" indent="0" algn="ctr" eaLnBrk="1" hangingPunct="1">
              <a:buFontTx/>
              <a:buNone/>
            </a:pPr>
            <a:r>
              <a:rPr lang="ko-KR" altLang="en-US" sz="1800" dirty="0" err="1" smtClean="0">
                <a:latin typeface="맑은 고딕" pitchFamily="50" charset="-127"/>
                <a:ea typeface="맑은 고딕" pitchFamily="50" charset="-127"/>
              </a:rPr>
              <a:t>산학협력팀</a:t>
            </a:r>
            <a:endParaRPr lang="ko-KR" altLang="en-US" sz="1800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슬라이드 번호 개체 틀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pPr>
              <a:spcAft>
                <a:spcPct val="0"/>
              </a:spcAft>
            </a:pPr>
            <a:fld id="{3C7BA21F-E68D-44D6-880E-F10398C3DD8F}" type="slidenum">
              <a:rPr lang="ko-KR" altLang="en-US" sz="1100" smtClean="0">
                <a:latin typeface="맑은 고딕" pitchFamily="50" charset="-127"/>
                <a:ea typeface="맑은 고딕" pitchFamily="50" charset="-127"/>
              </a:rPr>
              <a:pPr>
                <a:spcAft>
                  <a:spcPct val="0"/>
                </a:spcAft>
              </a:pPr>
              <a:t>2</a:t>
            </a:fld>
            <a:endParaRPr lang="en-US" altLang="ko-KR" sz="110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0" y="44450"/>
            <a:ext cx="3286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142875"/>
            <a:endParaRPr lang="ko-KR" altLang="ko-KR"/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0" y="0"/>
            <a:ext cx="7463110" cy="764704"/>
          </a:xfrm>
          <a:prstGeom prst="rect">
            <a:avLst/>
          </a:prstGeom>
          <a:noFill/>
          <a:ln w="9525" algn="ctr">
            <a:noFill/>
            <a:miter lim="800000"/>
            <a:headEnd type="none" w="sm" len="sm"/>
            <a:tailEnd type="none" w="sm" len="sm"/>
          </a:ln>
        </p:spPr>
        <p:txBody>
          <a:bodyPr anchor="ctr"/>
          <a:lstStyle/>
          <a:p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  1. POSCO 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위탁과제 연구비 점검 결과</a:t>
            </a:r>
            <a:endParaRPr kumimoji="0" lang="ko-KR" altLang="en-GB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179512" y="908720"/>
            <a:ext cx="8784976" cy="1494192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10000"/>
              </a:lnSpc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■ 수검 기관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: POSTECH, RIST</a:t>
            </a:r>
          </a:p>
          <a:p>
            <a:pPr marL="0" marR="0" lvl="0" indent="0" algn="l" defTabSz="914400" rtl="0" eaLnBrk="1" fontAlgn="base" latinLnBrk="1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■ 수검 기간 </a:t>
            </a: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: </a:t>
            </a:r>
            <a:r>
              <a:rPr kumimoji="1" lang="ko-KR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'11.7.6~7.20</a:t>
            </a:r>
            <a:r>
              <a:rPr kumimoji="1" lang="ko-KR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일</a:t>
            </a: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(</a:t>
            </a:r>
            <a:r>
              <a:rPr kumimoji="1" lang="ko-KR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2</a:t>
            </a:r>
            <a:r>
              <a:rPr kumimoji="1" lang="ko-KR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주간 </a:t>
            </a: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)</a:t>
            </a:r>
            <a:r>
              <a:rPr kumimoji="1" lang="ko-KR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 </a:t>
            </a: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</a:p>
          <a:p>
            <a:pPr lvl="0">
              <a:lnSpc>
                <a:spcPct val="110000"/>
              </a:lnSpc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■ 감사 기관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: POSCO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정도경영실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한중호 반장 외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2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>
              <a:lnSpc>
                <a:spcPct val="110000"/>
              </a:lnSpc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■ 점검 대상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: 2008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년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월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일 이후 포스코에서 위탁 받아 수행한 연구과제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>
              <a:lnSpc>
                <a:spcPct val="110000"/>
              </a:lnSpc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■ 점검사항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: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연구과제 비용 집행의 적정성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>
              <a:lnSpc>
                <a:spcPct val="110000"/>
              </a:lnSpc>
            </a:pPr>
            <a:r>
              <a:rPr lang="ko-KR" altLang="en-US" sz="1400" b="1" dirty="0" smtClean="0">
                <a:solidFill>
                  <a:srgbClr val="00338D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■ </a:t>
            </a:r>
            <a:r>
              <a:rPr lang="ko-KR" altLang="en-US" sz="1400" b="1" dirty="0" err="1" smtClean="0">
                <a:solidFill>
                  <a:srgbClr val="00338D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지적사항</a:t>
            </a:r>
            <a:r>
              <a:rPr lang="ko-KR" altLang="en-US" sz="1400" b="1" dirty="0" smtClean="0">
                <a:solidFill>
                  <a:srgbClr val="00338D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및 관리지침</a:t>
            </a:r>
            <a:endParaRPr kumimoji="1" lang="en-US" altLang="ko-KR" sz="1400" b="0" i="0" u="none" strike="noStrike" cap="none" normalizeH="0" baseline="0" dirty="0" smtClean="0">
              <a:ln>
                <a:noFill/>
              </a:ln>
              <a:solidFill>
                <a:srgbClr val="00338D"/>
              </a:solidFill>
              <a:effectLst/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/>
        </p:nvGraphicFramePr>
        <p:xfrm>
          <a:off x="251520" y="2492897"/>
          <a:ext cx="8712968" cy="360975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976454"/>
                <a:gridCol w="4352138"/>
                <a:gridCol w="3384376"/>
              </a:tblGrid>
              <a:tr h="37879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항목</a:t>
                      </a:r>
                      <a:endParaRPr lang="ko-KR" altLang="en-US" sz="1200" b="1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err="1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포스코</a:t>
                      </a:r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="1" dirty="0" err="1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지적사항</a:t>
                      </a:r>
                      <a:endParaRPr lang="ko-KR" altLang="en-US" sz="1200" b="1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err="1" smtClean="0">
                          <a:solidFill>
                            <a:srgbClr val="FFFF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포스텍</a:t>
                      </a:r>
                      <a:r>
                        <a:rPr lang="ko-KR" altLang="en-US" sz="1200" b="1" dirty="0" smtClean="0">
                          <a:solidFill>
                            <a:srgbClr val="FFFF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관리지침</a:t>
                      </a:r>
                      <a:endParaRPr lang="ko-KR" altLang="en-US" sz="1200" b="1" dirty="0">
                        <a:solidFill>
                          <a:srgbClr val="FFFF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71919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인건비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eaLnBrk="0" latinLnBrk="0" hangingPunct="0">
                        <a:buFontTx/>
                        <a:buNone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-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 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외부 대학생 지원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(7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명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, 180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만원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)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 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굴림" pitchFamily="50" charset="-127"/>
                      </a:endParaRPr>
                    </a:p>
                    <a:p>
                      <a:pPr marL="228600" lvl="0" indent="-228600" eaLnBrk="0" latinLnBrk="0" hangingPunct="0">
                        <a:buFontTx/>
                        <a:buNone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- 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행정직원 인건비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지원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(33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백만원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)</a:t>
                      </a:r>
                    </a:p>
                    <a:p>
                      <a:pPr marL="228600" lvl="0" indent="-228600" eaLnBrk="0" latinLnBrk="0" hangingPunct="0">
                        <a:buFontTx/>
                        <a:buNone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- 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박사급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 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자문료 지급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(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포스코패밀리사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 직원 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2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명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굴림" pitchFamily="50" charset="-127"/>
                        </a:rPr>
                        <a:t>)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>
                        <a:buFontTx/>
                        <a:buNone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 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불인정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대상 사례임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719198"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구매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>
                        <a:buFontTx/>
                        <a:buNone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구매품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사양정보 불분명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실물사양과 다르게 관리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>
                        <a:buFontTx/>
                        <a:buNone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동일물품 구매가 다른 업체에 구매가 이루어지고 있으므로                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>
                        <a:buFontTx/>
                        <a:buNone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구매행정 낭비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latinLnBrk="1">
                        <a:buFontTx/>
                        <a:buNone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물품코드 재정비 및 유사물품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정리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200" b="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구매팀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>
                        <a:buFontTx/>
                        <a:buChar char="-"/>
                      </a:pP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="1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엔투비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구매를 원칙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으로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하되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</a:p>
                    <a:p>
                      <a:pPr latinLnBrk="1">
                        <a:buFontTx/>
                        <a:buNone/>
                      </a:pP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부득이한 경우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="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포스코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승인 득하거나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연구</a:t>
                      </a:r>
                      <a:endParaRPr lang="en-US" altLang="ko-KR" sz="1200" b="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>
                        <a:buFontTx/>
                        <a:buNone/>
                      </a:pP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책임자 소속학과 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주임교수의 내부품의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사유</a:t>
                      </a:r>
                      <a:endParaRPr lang="en-US" altLang="ko-KR" sz="12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>
                        <a:buFontTx/>
                        <a:buNone/>
                      </a:pP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명기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승인을 득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할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것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77509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buFontTx/>
                        <a:buNone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소액구매품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공급사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구두 발주 후 계약 및 정산 행정처리로 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>
                        <a:buFontTx/>
                        <a:buNone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고가 구매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및 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경쟁구매 제한 발생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>
                        <a:buFontTx/>
                        <a:buNone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호환 가능한 저가 물품을 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미사용한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이유로 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고가 물품 구매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>
                        <a:buFontTx/>
                        <a:buChar char="-"/>
                      </a:pPr>
                      <a:endParaRPr lang="en-US" altLang="ko-KR" sz="12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01746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간접비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&amp;</a:t>
                      </a:r>
                    </a:p>
                    <a:p>
                      <a:pPr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기술개발비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>
                        <a:buFontTx/>
                        <a:buChar char="-"/>
                      </a:pPr>
                      <a:r>
                        <a:rPr lang="ko-KR" altLang="en-US" sz="12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 과</a:t>
                      </a:r>
                      <a:r>
                        <a:rPr lang="ko-KR" altLang="ko-KR" sz="12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다 </a:t>
                      </a:r>
                      <a:r>
                        <a:rPr lang="ko-KR" altLang="ko-KR" sz="1200" b="1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계상</a:t>
                      </a:r>
                      <a:r>
                        <a:rPr lang="ko-KR" altLang="en-US" sz="1200" b="1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으로</a:t>
                      </a:r>
                      <a:r>
                        <a:rPr lang="ko-KR" altLang="en-US" sz="12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 예산집행기준 위반</a:t>
                      </a:r>
                      <a:r>
                        <a:rPr lang="en-US" altLang="ko-KR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인건비 </a:t>
                      </a:r>
                      <a:r>
                        <a:rPr lang="ko-KR" altLang="en-US" sz="1200" b="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미집행분</a:t>
                      </a:r>
                      <a:r>
                        <a:rPr lang="ko-KR" altLang="en-US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 발생시 </a:t>
                      </a:r>
                      <a:endParaRPr lang="en-US" altLang="ko-KR" sz="1200" b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>
                        <a:buFontTx/>
                        <a:buNone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간접비 및 기술개발비 재편성하여야 함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>
                        <a:buFontTx/>
                        <a:buChar char="-"/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정산대상 과제는 반드시 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계획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준수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집행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>
                        <a:buFontTx/>
                        <a:buChar char="-"/>
                      </a:pP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비정산대상 과제는 현재와 동일하게 집행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하되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향후 논란의 여지가 지속적으로 발생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될 것이오니 계획예산을 최대한 집행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슬라이드 번호 개체 틀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pPr>
              <a:spcAft>
                <a:spcPct val="0"/>
              </a:spcAft>
            </a:pPr>
            <a:fld id="{3C7BA21F-E68D-44D6-880E-F10398C3DD8F}" type="slidenum">
              <a:rPr lang="ko-KR" altLang="en-US" sz="1100" smtClean="0">
                <a:latin typeface="맑은 고딕" pitchFamily="50" charset="-127"/>
                <a:ea typeface="맑은 고딕" pitchFamily="50" charset="-127"/>
              </a:rPr>
              <a:pPr>
                <a:spcAft>
                  <a:spcPct val="0"/>
                </a:spcAft>
              </a:pPr>
              <a:t>3</a:t>
            </a:fld>
            <a:endParaRPr lang="en-US" altLang="ko-KR" sz="110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0" y="44450"/>
            <a:ext cx="3286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142875"/>
            <a:endParaRPr lang="ko-KR" altLang="ko-KR"/>
          </a:p>
        </p:txBody>
      </p:sp>
      <p:sp>
        <p:nvSpPr>
          <p:cNvPr id="36868" name="Rectangle 1"/>
          <p:cNvSpPr>
            <a:spLocks noChangeArrowheads="1"/>
          </p:cNvSpPr>
          <p:nvPr/>
        </p:nvSpPr>
        <p:spPr bwMode="auto">
          <a:xfrm>
            <a:off x="251520" y="2216783"/>
            <a:ext cx="8280400" cy="564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tabLst>
                <a:tab pos="228600" algn="l"/>
                <a:tab pos="508000" algn="l"/>
              </a:tabLst>
            </a:pPr>
            <a:r>
              <a:rPr lang="en-GB" altLang="ko-KR" sz="1400" b="1" dirty="0" smtClean="0">
                <a:latin typeface="Arial" pitchFamily="34" charset="0"/>
                <a:ea typeface="맑은 고딕" pitchFamily="50" charset="-127"/>
              </a:rPr>
              <a:t>■ </a:t>
            </a:r>
            <a:r>
              <a:rPr lang="ko-KR" altLang="en-US" sz="1400" b="1" dirty="0" smtClean="0">
                <a:latin typeface="Arial" pitchFamily="34" charset="0"/>
                <a:ea typeface="맑은 고딕" pitchFamily="50" charset="-127"/>
              </a:rPr>
              <a:t>연구비 </a:t>
            </a:r>
            <a:r>
              <a:rPr lang="ko-KR" altLang="en-US" sz="1400" b="1" dirty="0">
                <a:latin typeface="Arial" pitchFamily="34" charset="0"/>
                <a:ea typeface="맑은 고딕" pitchFamily="50" charset="-127"/>
              </a:rPr>
              <a:t>항목별 편성</a:t>
            </a:r>
            <a:endParaRPr lang="ko-KR" altLang="en-US" sz="1400" dirty="0">
              <a:latin typeface="Arial" pitchFamily="34" charset="0"/>
              <a:ea typeface="맑은 고딕" pitchFamily="50" charset="-127"/>
            </a:endParaRPr>
          </a:p>
          <a:p>
            <a:pPr eaLnBrk="0" latinLnBrk="0" hangingPunct="0">
              <a:lnSpc>
                <a:spcPts val="2000"/>
              </a:lnSpc>
              <a:tabLst>
                <a:tab pos="228600" algn="l"/>
                <a:tab pos="508000" algn="l"/>
              </a:tabLst>
            </a:pPr>
            <a:r>
              <a:rPr lang="ko-KR" altLang="en-US" sz="1400" b="1" dirty="0" smtClean="0">
                <a:latin typeface="Arial" pitchFamily="34" charset="0"/>
                <a:ea typeface="맑은 고딕" pitchFamily="50" charset="-127"/>
              </a:rPr>
              <a:t>① 편성금액</a:t>
            </a:r>
            <a:r>
              <a:rPr lang="en-US" altLang="ko-KR" sz="1400" b="1" dirty="0" smtClean="0">
                <a:latin typeface="Arial" pitchFamily="34" charset="0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Arial" pitchFamily="34" charset="0"/>
                <a:ea typeface="맑은 고딕" pitchFamily="50" charset="-127"/>
              </a:rPr>
              <a:t>철강혁신프로그램 </a:t>
            </a:r>
            <a:r>
              <a:rPr lang="en-US" altLang="ko-KR" sz="1400" b="1" dirty="0" smtClean="0">
                <a:latin typeface="Arial" pitchFamily="34" charset="0"/>
                <a:ea typeface="맑은 고딕" pitchFamily="50" charset="-127"/>
              </a:rPr>
              <a:t>61</a:t>
            </a:r>
            <a:r>
              <a:rPr lang="ko-KR" altLang="en-US" sz="1400" b="1" dirty="0" smtClean="0">
                <a:latin typeface="Arial" pitchFamily="34" charset="0"/>
                <a:ea typeface="맑은 고딕" pitchFamily="50" charset="-127"/>
              </a:rPr>
              <a:t>건</a:t>
            </a:r>
            <a:r>
              <a:rPr lang="en-US" altLang="ko-KR" sz="1400" b="1" dirty="0" smtClean="0">
                <a:latin typeface="Arial" pitchFamily="34" charset="0"/>
                <a:ea typeface="맑은 고딕" pitchFamily="50" charset="-127"/>
              </a:rPr>
              <a:t>,</a:t>
            </a:r>
            <a:r>
              <a:rPr lang="en-GB" altLang="ko-KR" sz="1400" b="1" kern="100" dirty="0" smtClean="0">
                <a:latin typeface="Arial" pitchFamily="34" charset="0"/>
                <a:ea typeface="맑은 고딕" pitchFamily="50" charset="-127"/>
                <a:cs typeface="Arial" pitchFamily="34" charset="0"/>
              </a:rPr>
              <a:t> 765</a:t>
            </a:r>
            <a:r>
              <a:rPr lang="ko-KR" altLang="en-US" sz="1400" b="1" kern="100" dirty="0" err="1" smtClean="0">
                <a:latin typeface="Arial" pitchFamily="34" charset="0"/>
                <a:ea typeface="맑은 고딕" pitchFamily="50" charset="-127"/>
                <a:cs typeface="Arial" pitchFamily="34" charset="0"/>
              </a:rPr>
              <a:t>억원</a:t>
            </a:r>
            <a:r>
              <a:rPr lang="ko-KR" altLang="ko-KR" sz="1400" b="1" kern="100" dirty="0" smtClean="0"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kern="100" dirty="0" smtClean="0">
                <a:latin typeface="Arial" pitchFamily="34" charset="0"/>
                <a:ea typeface="맑은 고딕" pitchFamily="50" charset="-127"/>
                <a:cs typeface="Arial" pitchFamily="34" charset="0"/>
              </a:rPr>
              <a:t>)</a:t>
            </a:r>
            <a:r>
              <a:rPr lang="en-US" altLang="ko-KR" sz="1400" b="1" dirty="0" smtClean="0">
                <a:latin typeface="Arial" pitchFamily="34" charset="0"/>
                <a:ea typeface="맑은 고딕" pitchFamily="50" charset="-127"/>
              </a:rPr>
              <a:t> </a:t>
            </a:r>
            <a:endParaRPr lang="ko-KR" altLang="en-US" sz="1400" b="1" dirty="0">
              <a:latin typeface="Arial" pitchFamily="34" charset="0"/>
              <a:ea typeface="맑은 고딕" pitchFamily="50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322957" y="2841279"/>
          <a:ext cx="8136904" cy="1260000"/>
        </p:xfrm>
        <a:graphic>
          <a:graphicData uri="http://schemas.openxmlformats.org/drawingml/2006/table">
            <a:tbl>
              <a:tblPr/>
              <a:tblGrid>
                <a:gridCol w="1162545"/>
                <a:gridCol w="995817"/>
                <a:gridCol w="996727"/>
                <a:gridCol w="995817"/>
                <a:gridCol w="996727"/>
                <a:gridCol w="995817"/>
                <a:gridCol w="996727"/>
                <a:gridCol w="996727"/>
              </a:tblGrid>
              <a:tr h="252000">
                <a:tc>
                  <a:txBody>
                    <a:bodyPr/>
                    <a:lstStyle/>
                    <a:p>
                      <a:pPr marL="0" indent="142875" algn="ctr" defTabSz="914400" rtl="0" eaLnBrk="1" latinLnBrk="1" hangingPunct="1">
                        <a:spcAft>
                          <a:spcPts val="0"/>
                        </a:spcAft>
                      </a:pPr>
                      <a:r>
                        <a:rPr lang="ko-KR" sz="1200" b="1" kern="1200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구분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2005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년</a:t>
                      </a:r>
                      <a:endParaRPr lang="ko-KR" sz="1200" dirty="0">
                        <a:solidFill>
                          <a:schemeClr val="bg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2006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년</a:t>
                      </a:r>
                      <a:endParaRPr lang="ko-KR" sz="1200" dirty="0">
                        <a:solidFill>
                          <a:schemeClr val="bg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2007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년</a:t>
                      </a:r>
                      <a:endParaRPr lang="ko-KR" sz="1200" dirty="0">
                        <a:solidFill>
                          <a:schemeClr val="bg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2008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년</a:t>
                      </a:r>
                      <a:endParaRPr lang="ko-KR" sz="1200" dirty="0">
                        <a:solidFill>
                          <a:schemeClr val="bg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2009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년</a:t>
                      </a:r>
                      <a:endParaRPr lang="ko-KR" sz="1200" dirty="0">
                        <a:solidFill>
                          <a:schemeClr val="bg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2010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년</a:t>
                      </a:r>
                      <a:endParaRPr lang="ko-KR" sz="1200" dirty="0">
                        <a:solidFill>
                          <a:schemeClr val="bg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o-KR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항목별</a:t>
                      </a:r>
                      <a:endParaRPr lang="ko-KR" sz="1200" dirty="0">
                        <a:solidFill>
                          <a:schemeClr val="bg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</a:tr>
              <a:tr h="252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o-KR" sz="1200" dirty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인건비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       100 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    1,319 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    2,394 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    2,950 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    3,391 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    4,502 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  14,656 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o-KR" sz="1200" dirty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직접비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       790 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    3,850 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    5,067 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    3,033 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    4,759 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    5,529 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  23,029 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o-KR" sz="1200" dirty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간접비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    1,814 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    3,042 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    3,514 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    8,515 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  11,635 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  10,336 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  38,856 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o-KR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연도별</a:t>
                      </a:r>
                      <a:endParaRPr lang="ko-KR" sz="1200" dirty="0">
                        <a:solidFill>
                          <a:schemeClr val="bg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    2,704 </a:t>
                      </a:r>
                      <a:endParaRPr lang="ko-KR" sz="1200" dirty="0">
                        <a:solidFill>
                          <a:schemeClr val="bg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    8,211 </a:t>
                      </a:r>
                      <a:endParaRPr lang="ko-KR" sz="1200" dirty="0">
                        <a:solidFill>
                          <a:schemeClr val="bg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  10,975 </a:t>
                      </a:r>
                      <a:endParaRPr lang="ko-KR" sz="1200" dirty="0">
                        <a:solidFill>
                          <a:schemeClr val="bg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  14,498 </a:t>
                      </a:r>
                      <a:endParaRPr lang="ko-KR" sz="1200" dirty="0">
                        <a:solidFill>
                          <a:schemeClr val="bg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  19,785 </a:t>
                      </a:r>
                      <a:endParaRPr lang="ko-KR" sz="1200" dirty="0">
                        <a:solidFill>
                          <a:schemeClr val="bg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  20,367 </a:t>
                      </a:r>
                      <a:endParaRPr lang="ko-KR" sz="1200" dirty="0">
                        <a:solidFill>
                          <a:schemeClr val="bg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  76,541 </a:t>
                      </a:r>
                      <a:endParaRPr lang="ko-KR" sz="1200" dirty="0">
                        <a:solidFill>
                          <a:schemeClr val="bg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</a:tr>
            </a:tbl>
          </a:graphicData>
        </a:graphic>
      </p:graphicFrame>
      <p:sp>
        <p:nvSpPr>
          <p:cNvPr id="36925" name="Rectangle 2"/>
          <p:cNvSpPr>
            <a:spLocks noChangeArrowheads="1"/>
          </p:cNvSpPr>
          <p:nvPr/>
        </p:nvSpPr>
        <p:spPr bwMode="auto">
          <a:xfrm>
            <a:off x="315880" y="4029720"/>
            <a:ext cx="3608680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  <a:tabLst>
                <a:tab pos="228600" algn="l"/>
                <a:tab pos="508000" algn="l"/>
              </a:tabLst>
            </a:pPr>
            <a:r>
              <a:rPr lang="en-GB" altLang="ko-KR" sz="1000" dirty="0">
                <a:solidFill>
                  <a:srgbClr val="000000"/>
                </a:solidFill>
                <a:latin typeface="Arial" pitchFamily="34" charset="0"/>
                <a:ea typeface="맑은 고딕" pitchFamily="50" charset="-127"/>
              </a:rPr>
              <a:t>Note(1):	</a:t>
            </a:r>
            <a:r>
              <a:rPr lang="ko-KR" altLang="en-GB" sz="1000" dirty="0">
                <a:solidFill>
                  <a:srgbClr val="000000"/>
                </a:solidFill>
                <a:latin typeface="Arial" pitchFamily="34" charset="0"/>
                <a:ea typeface="맑은 고딕" pitchFamily="50" charset="-127"/>
              </a:rPr>
              <a:t>과제시작일 기준으로 </a:t>
            </a:r>
            <a:r>
              <a:rPr lang="ko-KR" altLang="en-GB" sz="1000" dirty="0" smtClean="0">
                <a:solidFill>
                  <a:srgbClr val="000000"/>
                </a:solidFill>
                <a:latin typeface="Arial" pitchFamily="34" charset="0"/>
                <a:ea typeface="맑은 고딕" pitchFamily="50" charset="-127"/>
              </a:rPr>
              <a:t>분류</a:t>
            </a:r>
            <a:endParaRPr lang="ko-KR" altLang="en-GB" sz="1000" dirty="0" smtClean="0">
              <a:latin typeface="Arial" pitchFamily="34" charset="0"/>
              <a:ea typeface="맑은 고딕" pitchFamily="50" charset="-127"/>
            </a:endParaRPr>
          </a:p>
          <a:p>
            <a:pPr eaLnBrk="0" latinLnBrk="0" hangingPunct="0">
              <a:lnSpc>
                <a:spcPct val="150000"/>
              </a:lnSpc>
              <a:buFont typeface="Arial" pitchFamily="34" charset="0"/>
              <a:buChar char="•"/>
              <a:tabLst>
                <a:tab pos="228600" algn="l"/>
                <a:tab pos="508000" algn="l"/>
              </a:tabLst>
            </a:pPr>
            <a:r>
              <a:rPr lang="en-GB" altLang="ko-KR" sz="1000" dirty="0" smtClean="0">
                <a:solidFill>
                  <a:srgbClr val="000000"/>
                </a:solidFill>
                <a:latin typeface="Arial" pitchFamily="34" charset="0"/>
                <a:ea typeface="맑은 고딕" pitchFamily="50" charset="-127"/>
              </a:rPr>
              <a:t>Note(2):	</a:t>
            </a:r>
            <a:r>
              <a:rPr lang="ko-KR" altLang="en-GB" sz="1000" dirty="0" err="1" smtClean="0">
                <a:solidFill>
                  <a:srgbClr val="000000"/>
                </a:solidFill>
                <a:latin typeface="Arial" pitchFamily="34" charset="0"/>
                <a:ea typeface="맑은 고딕" pitchFamily="50" charset="-127"/>
              </a:rPr>
              <a:t>총연구비는</a:t>
            </a:r>
            <a:r>
              <a:rPr lang="ko-KR" altLang="en-GB" sz="1000" dirty="0" smtClean="0">
                <a:solidFill>
                  <a:srgbClr val="000000"/>
                </a:solidFill>
                <a:latin typeface="Arial" pitchFamily="34" charset="0"/>
                <a:ea typeface="맑은 고딕" pitchFamily="50" charset="-127"/>
              </a:rPr>
              <a:t> 해당과제의 실행예산</a:t>
            </a:r>
            <a:r>
              <a:rPr lang="en-GB" altLang="ko-KR" sz="1000" dirty="0" smtClean="0">
                <a:solidFill>
                  <a:srgbClr val="000000"/>
                </a:solidFill>
                <a:latin typeface="Arial" pitchFamily="34" charset="0"/>
                <a:ea typeface="맑은 고딕" pitchFamily="50" charset="-127"/>
              </a:rPr>
              <a:t>(</a:t>
            </a:r>
            <a:r>
              <a:rPr lang="ko-KR" altLang="en-GB" sz="1000" dirty="0" err="1" smtClean="0">
                <a:solidFill>
                  <a:srgbClr val="000000"/>
                </a:solidFill>
                <a:latin typeface="Arial" pitchFamily="34" charset="0"/>
                <a:ea typeface="맑은 고딕" pitchFamily="50" charset="-127"/>
              </a:rPr>
              <a:t>편성액</a:t>
            </a:r>
            <a:r>
              <a:rPr lang="en-GB" altLang="ko-KR" sz="1000" dirty="0" smtClean="0">
                <a:solidFill>
                  <a:srgbClr val="000000"/>
                </a:solidFill>
                <a:latin typeface="Arial" pitchFamily="34" charset="0"/>
                <a:ea typeface="맑은 고딕" pitchFamily="50" charset="-127"/>
              </a:rPr>
              <a:t>) </a:t>
            </a:r>
            <a:r>
              <a:rPr lang="ko-KR" altLang="en-GB" sz="1000" dirty="0" smtClean="0">
                <a:solidFill>
                  <a:srgbClr val="000000"/>
                </a:solidFill>
                <a:latin typeface="Arial" pitchFamily="34" charset="0"/>
                <a:ea typeface="맑은 고딕" pitchFamily="50" charset="-127"/>
              </a:rPr>
              <a:t>기준 </a:t>
            </a:r>
            <a:r>
              <a:rPr lang="en-GB" altLang="ko-KR" sz="1000" dirty="0" smtClean="0">
                <a:solidFill>
                  <a:srgbClr val="000000"/>
                </a:solidFill>
                <a:latin typeface="Arial" pitchFamily="34" charset="0"/>
                <a:ea typeface="맑은 고딕" pitchFamily="50" charset="-127"/>
              </a:rPr>
              <a:t>data</a:t>
            </a:r>
            <a:endParaRPr lang="en-GB" altLang="ko-KR" sz="1000" dirty="0" smtClean="0">
              <a:latin typeface="Arial" pitchFamily="34" charset="0"/>
              <a:ea typeface="맑은 고딕" pitchFamily="50" charset="-127"/>
            </a:endParaRPr>
          </a:p>
          <a:p>
            <a:pPr eaLnBrk="0" latinLnBrk="0" hangingPunct="0">
              <a:lnSpc>
                <a:spcPct val="150000"/>
              </a:lnSpc>
              <a:buFont typeface="Arial" pitchFamily="34" charset="0"/>
              <a:buChar char="•"/>
              <a:tabLst>
                <a:tab pos="228600" algn="l"/>
                <a:tab pos="508000" algn="l"/>
              </a:tabLst>
            </a:pPr>
            <a:r>
              <a:rPr lang="en-GB" altLang="ko-KR" sz="1000" dirty="0" smtClean="0">
                <a:solidFill>
                  <a:srgbClr val="000000"/>
                </a:solidFill>
                <a:latin typeface="Arial" pitchFamily="34" charset="0"/>
                <a:ea typeface="맑은 고딕" pitchFamily="50" charset="-127"/>
              </a:rPr>
              <a:t>Source:	</a:t>
            </a:r>
            <a:r>
              <a:rPr lang="ko-KR" altLang="en-GB" sz="1000" dirty="0" smtClean="0">
                <a:solidFill>
                  <a:srgbClr val="000000"/>
                </a:solidFill>
                <a:latin typeface="Arial" pitchFamily="34" charset="0"/>
                <a:ea typeface="맑은 고딕" pitchFamily="50" charset="-127"/>
              </a:rPr>
              <a:t>포항공과대학교 회계처리시스템 </a:t>
            </a:r>
            <a:r>
              <a:rPr lang="en-GB" altLang="ko-KR" sz="1000" dirty="0" smtClean="0">
                <a:solidFill>
                  <a:srgbClr val="000000"/>
                </a:solidFill>
                <a:latin typeface="Arial" pitchFamily="34" charset="0"/>
                <a:ea typeface="맑은 고딕" pitchFamily="50" charset="-127"/>
              </a:rPr>
              <a:t>(SAP System)</a:t>
            </a:r>
            <a:endParaRPr lang="en-GB" altLang="ko-KR" sz="1000" dirty="0">
              <a:latin typeface="Arial" pitchFamily="34" charset="0"/>
              <a:ea typeface="맑은 고딕" pitchFamily="50" charset="-127"/>
            </a:endParaRPr>
          </a:p>
        </p:txBody>
      </p:sp>
      <p:sp>
        <p:nvSpPr>
          <p:cNvPr id="36926" name="Rectangle 3"/>
          <p:cNvSpPr>
            <a:spLocks noChangeArrowheads="1"/>
          </p:cNvSpPr>
          <p:nvPr/>
        </p:nvSpPr>
        <p:spPr bwMode="auto">
          <a:xfrm>
            <a:off x="251520" y="4797264"/>
            <a:ext cx="114486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tabLst>
                <a:tab pos="228600" algn="l"/>
                <a:tab pos="508000" algn="l"/>
              </a:tabLst>
            </a:pPr>
            <a:r>
              <a:rPr lang="ko-KR" altLang="ko-KR" sz="1400" b="1" dirty="0">
                <a:latin typeface="맑은 고딕" pitchFamily="50" charset="-127"/>
                <a:ea typeface="맑은 고딕" pitchFamily="50" charset="-127"/>
              </a:rPr>
              <a:t>② </a:t>
            </a:r>
            <a:r>
              <a:rPr lang="ko-KR" sz="1400" b="1" dirty="0">
                <a:latin typeface="맑은 고딕" pitchFamily="50" charset="-127"/>
                <a:ea typeface="맑은 고딕" pitchFamily="50" charset="-127"/>
              </a:rPr>
              <a:t>편성비율</a:t>
            </a:r>
            <a:endParaRPr lang="ko-KR" sz="1400" b="1" dirty="0"/>
          </a:p>
        </p:txBody>
      </p:sp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322957" y="5157304"/>
          <a:ext cx="8208914" cy="1008000"/>
        </p:xfrm>
        <a:graphic>
          <a:graphicData uri="http://schemas.openxmlformats.org/drawingml/2006/table">
            <a:tbl>
              <a:tblPr/>
              <a:tblGrid>
                <a:gridCol w="1049377"/>
                <a:gridCol w="1022791"/>
                <a:gridCol w="1022791"/>
                <a:gridCol w="1022791"/>
                <a:gridCol w="1022791"/>
                <a:gridCol w="1022791"/>
                <a:gridCol w="1022791"/>
                <a:gridCol w="1022791"/>
              </a:tblGrid>
              <a:tr h="252000">
                <a:tc>
                  <a:txBody>
                    <a:bodyPr/>
                    <a:lstStyle/>
                    <a:p>
                      <a:pPr marL="0" indent="142875" algn="ctr" defTabSz="914400" rtl="0" eaLnBrk="1" latinLnBrk="1" hangingPunct="1">
                        <a:spcAft>
                          <a:spcPts val="0"/>
                        </a:spcAft>
                      </a:pPr>
                      <a:r>
                        <a:rPr lang="ko-KR" sz="1200" b="1" kern="1200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구분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2005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년</a:t>
                      </a:r>
                      <a:endParaRPr lang="ko-KR" sz="1200" dirty="0">
                        <a:solidFill>
                          <a:schemeClr val="bg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2006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년</a:t>
                      </a:r>
                      <a:endParaRPr lang="ko-KR" sz="1200" dirty="0">
                        <a:solidFill>
                          <a:schemeClr val="bg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2007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년</a:t>
                      </a:r>
                      <a:endParaRPr lang="ko-KR" sz="1200" dirty="0">
                        <a:solidFill>
                          <a:schemeClr val="bg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2008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년</a:t>
                      </a:r>
                      <a:endParaRPr lang="ko-KR" sz="1200" dirty="0">
                        <a:solidFill>
                          <a:schemeClr val="bg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2009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년</a:t>
                      </a:r>
                      <a:endParaRPr lang="ko-KR" sz="1200" dirty="0">
                        <a:solidFill>
                          <a:schemeClr val="bg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2010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년</a:t>
                      </a:r>
                      <a:endParaRPr lang="ko-KR" sz="1200" dirty="0">
                        <a:solidFill>
                          <a:schemeClr val="bg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o-KR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누적비율</a:t>
                      </a:r>
                      <a:endParaRPr lang="ko-KR" sz="1200" dirty="0">
                        <a:solidFill>
                          <a:schemeClr val="bg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</a:tr>
              <a:tr h="252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o-KR" sz="1200" dirty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인건비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4%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16%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22%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20%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17%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22%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19%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o-KR" sz="1200" dirty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직접비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29%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47%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46%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21%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24%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27%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30%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o-KR" sz="1200" dirty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간접비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67%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37%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32%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59%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59%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51%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51%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6975" name="TextBox 11"/>
          <p:cNvSpPr txBox="1">
            <a:spLocks noChangeArrowheads="1"/>
          </p:cNvSpPr>
          <p:nvPr/>
        </p:nvSpPr>
        <p:spPr bwMode="auto">
          <a:xfrm>
            <a:off x="7523484" y="2592586"/>
            <a:ext cx="1296988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110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100" dirty="0">
                <a:latin typeface="맑은 고딕" pitchFamily="50" charset="-127"/>
                <a:ea typeface="맑은 고딕" pitchFamily="50" charset="-127"/>
              </a:rPr>
              <a:t>단위</a:t>
            </a:r>
            <a:r>
              <a:rPr kumimoji="0" lang="en-US" altLang="ko-KR" sz="11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100" dirty="0" err="1">
                <a:latin typeface="맑은 고딕" pitchFamily="50" charset="-127"/>
                <a:ea typeface="맑은 고딕" pitchFamily="50" charset="-127"/>
              </a:rPr>
              <a:t>백만원</a:t>
            </a:r>
            <a:r>
              <a:rPr kumimoji="0" lang="en-US" altLang="ko-KR" sz="1100" dirty="0"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11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0" y="0"/>
            <a:ext cx="7463110" cy="764704"/>
          </a:xfrm>
          <a:prstGeom prst="rect">
            <a:avLst/>
          </a:prstGeom>
          <a:noFill/>
          <a:ln w="9525" algn="ctr">
            <a:noFill/>
            <a:miter lim="800000"/>
            <a:headEnd type="none" w="sm" len="sm"/>
            <a:tailEnd type="none" w="sm" len="sm"/>
          </a:ln>
        </p:spPr>
        <p:txBody>
          <a:bodyPr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2. 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철강대학원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(GIFT) 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연구비 집행실적 회계진단 결과</a:t>
            </a:r>
            <a:endParaRPr kumimoji="0" lang="ko-KR" altLang="en-GB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51520" y="908832"/>
            <a:ext cx="8568952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■ 수검 기관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: POSTECH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철강대학원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>
              <a:lnSpc>
                <a:spcPct val="110000"/>
              </a:lnSpc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■ 수검 기간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: '11.10.24~11.25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일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(5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주간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)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 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</a:p>
          <a:p>
            <a:pPr>
              <a:lnSpc>
                <a:spcPct val="110000"/>
              </a:lnSpc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■ 진단 기관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: POSCO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철강기술시너지그룹 요청에 의한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“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삼정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KPMG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회계법인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”</a:t>
            </a:r>
            <a:endParaRPr lang="ko-KR" altLang="en-US" sz="1400" b="1" dirty="0" smtClean="0">
              <a:latin typeface="맑은 고딕" pitchFamily="50" charset="-127"/>
              <a:ea typeface="맑은 고딕" pitchFamily="50" charset="-127"/>
              <a:sym typeface="Wingdings" pitchFamily="2" charset="2"/>
            </a:endParaRPr>
          </a:p>
          <a:p>
            <a:pPr>
              <a:lnSpc>
                <a:spcPct val="110000"/>
              </a:lnSpc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■ 점검 대상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: 2005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년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월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일 이후 포스코에서 위탁 받아 수행한 연구과제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>
              <a:lnSpc>
                <a:spcPct val="110000"/>
              </a:lnSpc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■ 중점점검사항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: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연구비의 예산 목적 대비 사용의 적절성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슬라이드 번호 개체 틀 4"/>
          <p:cNvSpPr>
            <a:spLocks noGrp="1"/>
          </p:cNvSpPr>
          <p:nvPr>
            <p:ph type="sldNum" sz="quarter" idx="11"/>
          </p:nvPr>
        </p:nvSpPr>
        <p:spPr>
          <a:xfrm>
            <a:off x="4139952" y="6492701"/>
            <a:ext cx="685800" cy="320675"/>
          </a:xfrm>
          <a:noFill/>
        </p:spPr>
        <p:txBody>
          <a:bodyPr/>
          <a:lstStyle/>
          <a:p>
            <a:pPr>
              <a:spcAft>
                <a:spcPct val="0"/>
              </a:spcAft>
            </a:pPr>
            <a:fld id="{D6D25D3B-9F65-454A-B224-C3A62B5FDC9B}" type="slidenum">
              <a:rPr lang="ko-KR" altLang="en-US" sz="1100" smtClean="0">
                <a:latin typeface="맑은 고딕" pitchFamily="50" charset="-127"/>
                <a:ea typeface="맑은 고딕" pitchFamily="50" charset="-127"/>
              </a:rPr>
              <a:pPr>
                <a:spcAft>
                  <a:spcPct val="0"/>
                </a:spcAft>
              </a:pPr>
              <a:t>4</a:t>
            </a:fld>
            <a:endParaRPr lang="en-US" altLang="ko-KR" sz="110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268" name="Rectangle 3"/>
          <p:cNvSpPr>
            <a:spLocks noChangeArrowheads="1"/>
          </p:cNvSpPr>
          <p:nvPr/>
        </p:nvSpPr>
        <p:spPr bwMode="auto">
          <a:xfrm>
            <a:off x="0" y="44450"/>
            <a:ext cx="3286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142875"/>
            <a:endParaRPr lang="ko-KR" altLang="ko-KR"/>
          </a:p>
        </p:txBody>
      </p:sp>
      <p:graphicFrame>
        <p:nvGraphicFramePr>
          <p:cNvPr id="11" name="표 10"/>
          <p:cNvGraphicFramePr>
            <a:graphicFrameLocks noGrp="1"/>
          </p:cNvGraphicFramePr>
          <p:nvPr/>
        </p:nvGraphicFramePr>
        <p:xfrm>
          <a:off x="391353" y="1104667"/>
          <a:ext cx="8521005" cy="5213165"/>
        </p:xfrm>
        <a:graphic>
          <a:graphicData uri="http://schemas.openxmlformats.org/drawingml/2006/table">
            <a:tbl>
              <a:tblPr/>
              <a:tblGrid>
                <a:gridCol w="1248197"/>
                <a:gridCol w="1224136"/>
                <a:gridCol w="2068354"/>
                <a:gridCol w="1099998"/>
                <a:gridCol w="2880320"/>
              </a:tblGrid>
              <a:tr h="285009">
                <a:tc gridSpan="4">
                  <a:txBody>
                    <a:bodyPr/>
                    <a:lstStyle/>
                    <a:p>
                      <a:pPr marL="0" indent="142875" algn="ctr" defTabSz="914400" rtl="0" eaLnBrk="1" latinLnBrk="1" hangingPunct="1">
                        <a:spcAft>
                          <a:spcPts val="0"/>
                        </a:spcAft>
                      </a:pPr>
                      <a:r>
                        <a:rPr lang="ko-KR" altLang="en-US" sz="1200" b="1" kern="1200" dirty="0" err="1" smtClean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포스코</a:t>
                      </a:r>
                      <a:r>
                        <a:rPr lang="ko-KR" altLang="en-US" sz="1200" b="1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ko-KR" altLang="en-US" sz="1200" b="1" kern="1200" dirty="0" err="1" smtClean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지적사항</a:t>
                      </a:r>
                      <a:endParaRPr lang="ko-KR" sz="1200" b="1" kern="1200" dirty="0">
                        <a:solidFill>
                          <a:schemeClr val="bg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ko-KR" sz="1200" b="1" dirty="0">
                        <a:solidFill>
                          <a:schemeClr val="bg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ko-KR" sz="1200" b="1" dirty="0">
                        <a:solidFill>
                          <a:schemeClr val="bg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ko-KR" sz="1200" b="1" dirty="0">
                        <a:solidFill>
                          <a:schemeClr val="bg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indent="142875" algn="ctr" defTabSz="914400" rtl="0" eaLnBrk="1" latinLnBrk="1" hangingPunct="1">
                        <a:spcAft>
                          <a:spcPts val="0"/>
                        </a:spcAft>
                      </a:pPr>
                      <a:r>
                        <a:rPr lang="ko-KR" altLang="en-US" sz="1200" b="1" kern="1200" dirty="0" err="1" smtClean="0">
                          <a:solidFill>
                            <a:srgbClr val="FFFF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포스텍</a:t>
                      </a:r>
                      <a:r>
                        <a:rPr lang="ko-KR" altLang="en-US" sz="1200" b="1" kern="1200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관리지침</a:t>
                      </a:r>
                      <a:endParaRPr lang="ko-KR" sz="1200" b="1" kern="1200" dirty="0">
                        <a:solidFill>
                          <a:srgbClr val="FFFF00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</a:tr>
              <a:tr h="107482">
                <a:tc>
                  <a:txBody>
                    <a:bodyPr/>
                    <a:lstStyle/>
                    <a:p>
                      <a:pPr marL="0" indent="142875" algn="ctr" defTabSz="914400" rtl="0" eaLnBrk="1" latinLnBrk="1" hangingPunct="1">
                        <a:spcAft>
                          <a:spcPts val="0"/>
                        </a:spcAft>
                      </a:pPr>
                      <a:r>
                        <a:rPr lang="ko-KR" sz="1200" b="1" kern="1200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지적건명</a:t>
                      </a: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o-KR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해당 세부비목</a:t>
                      </a: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o-KR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세부내역</a:t>
                      </a: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진단금액</a:t>
                      </a:r>
                      <a:endParaRPr lang="ko-KR" sz="1200" b="1" dirty="0">
                        <a:solidFill>
                          <a:schemeClr val="bg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indent="142875" algn="ctr" defTabSz="914400" rtl="0" eaLnBrk="1" latinLnBrk="1" hangingPunct="1">
                        <a:spcAft>
                          <a:spcPts val="0"/>
                        </a:spcAft>
                      </a:pPr>
                      <a:endParaRPr lang="ko-KR" sz="1200" b="1" kern="1200" dirty="0">
                        <a:solidFill>
                          <a:schemeClr val="bg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</a:tr>
              <a:tr h="8816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o-KR" sz="12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분할구매정산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1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. </a:t>
                      </a:r>
                      <a:r>
                        <a:rPr lang="ko-KR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장치제작비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2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. </a:t>
                      </a:r>
                      <a:r>
                        <a:rPr lang="ko-KR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시약재료비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3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. </a:t>
                      </a:r>
                      <a:r>
                        <a:rPr lang="ko-KR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컴퓨터사용료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o-KR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소액구매 정산제도를 이용하여 반복적인 </a:t>
                      </a:r>
                      <a:r>
                        <a:rPr lang="ko-KR" sz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분할구매</a:t>
                      </a:r>
                      <a:endParaRPr lang="en-US" altLang="ko-KR" sz="1200" dirty="0" smtClean="0">
                        <a:solidFill>
                          <a:srgbClr val="000000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lang="ko-KR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고의성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ko-KR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165</a:t>
                      </a:r>
                      <a:r>
                        <a:rPr lang="ko-KR" altLang="en-US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건</a:t>
                      </a:r>
                      <a:r>
                        <a:rPr lang="en-US" altLang="ko-KR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/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ko-KR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375</a:t>
                      </a:r>
                      <a:r>
                        <a:rPr lang="ko-KR" altLang="en-US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백만원</a:t>
                      </a:r>
                      <a:endParaRPr lang="ko-KR" sz="1200" b="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 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불인정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대상 사례임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부득이한 경우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="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포스코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승인 득하거나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연구책임자 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소속학과 주임교수의 내부</a:t>
                      </a:r>
                      <a:endParaRPr lang="en-US" altLang="ko-KR" sz="12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품의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200" b="1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사유명기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승인을 득한 경우 인정</a:t>
                      </a:r>
                      <a:endParaRPr lang="en-US" altLang="ko-KR" sz="1200" b="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 </a:t>
                      </a:r>
                      <a:r>
                        <a:rPr lang="ko-KR" altLang="en-US" sz="1200" b="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구매시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="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엔투비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활용 원칙</a:t>
                      </a:r>
                      <a:endParaRPr lang="ko-KR" altLang="en-US" sz="1200" b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950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o-KR" sz="1200" b="1" dirty="0">
                          <a:solidFill>
                            <a:schemeClr val="tx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연구기간 종료 후 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o-KR" sz="12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물품구매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1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. </a:t>
                      </a:r>
                      <a:r>
                        <a:rPr lang="ko-KR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장치제작비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2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. </a:t>
                      </a:r>
                      <a:r>
                        <a:rPr lang="ko-KR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시약재료비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3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. </a:t>
                      </a:r>
                      <a:r>
                        <a:rPr lang="ko-KR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컴퓨터사용료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o-KR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개별 과제의 연구기간이 종료된 이후 연구비를 집행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ko-KR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120</a:t>
                      </a:r>
                      <a:r>
                        <a:rPr lang="ko-KR" altLang="en-US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건</a:t>
                      </a:r>
                      <a:r>
                        <a:rPr lang="en-US" altLang="ko-KR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/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ko-KR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6,220</a:t>
                      </a:r>
                      <a:r>
                        <a:rPr lang="ko-KR" altLang="en-US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백만원</a:t>
                      </a:r>
                      <a:endParaRPr lang="ko-KR" sz="1200" b="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ko-KR" altLang="en-US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불인정</a:t>
                      </a:r>
                      <a:r>
                        <a:rPr lang="ko-KR" altLang="en-US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 대상 사례임</a:t>
                      </a:r>
                      <a:r>
                        <a:rPr lang="en-US" altLang="ko-KR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endParaRPr lang="en-US" altLang="ko-KR" sz="1200" b="0" baseline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>
                        <a:buFontTx/>
                        <a:buChar char="-"/>
                      </a:pPr>
                      <a:r>
                        <a:rPr lang="en-US" altLang="ko-KR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부득이한 경우 발생시</a:t>
                      </a:r>
                      <a:r>
                        <a:rPr lang="en-US" altLang="ko-KR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en-US" altLang="ko-KR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“</a:t>
                      </a:r>
                      <a:r>
                        <a:rPr lang="ko-KR" altLang="en-US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소명서</a:t>
                      </a:r>
                      <a:r>
                        <a:rPr lang="en-US" altLang="ko-KR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붙임</a:t>
                      </a:r>
                      <a:r>
                        <a:rPr lang="en-US" altLang="ko-KR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2)”</a:t>
                      </a:r>
                      <a:r>
                        <a:rPr lang="ko-KR" altLang="en-US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endParaRPr lang="en-US" altLang="ko-KR" sz="1200" b="1" baseline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>
                        <a:buFontTx/>
                        <a:buNone/>
                      </a:pPr>
                      <a:r>
                        <a:rPr lang="en-US" altLang="ko-KR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lang="ko-KR" altLang="en-US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제출</a:t>
                      </a:r>
                      <a:endParaRPr lang="ko-KR" altLang="en-US" sz="1200" b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8816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o-KR" sz="1200" b="1" dirty="0">
                          <a:solidFill>
                            <a:schemeClr val="tx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과제종료일 근접 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o-KR" sz="12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대량의 물품구매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1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. </a:t>
                      </a:r>
                      <a:r>
                        <a:rPr lang="ko-KR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시약재료비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2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. </a:t>
                      </a:r>
                      <a:r>
                        <a:rPr lang="ko-KR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컴퓨터사용료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o-KR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과제종료일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(2</a:t>
                      </a:r>
                      <a:r>
                        <a:rPr lang="ko-KR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개월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r>
                        <a:rPr lang="ko-KR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에 근접하여 예산소진 등의 목적으로 당해 연구 과제에 직접 기여치 않는 재료 또는 소모성 자재에 대하여 연구비 집행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ko-KR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530</a:t>
                      </a:r>
                      <a:r>
                        <a:rPr lang="ko-KR" altLang="en-US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건</a:t>
                      </a:r>
                      <a:r>
                        <a:rPr lang="en-US" altLang="ko-KR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/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ko-KR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957</a:t>
                      </a:r>
                      <a:r>
                        <a:rPr lang="ko-KR" altLang="en-US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백만원</a:t>
                      </a:r>
                      <a:endParaRPr lang="ko-KR" sz="1200" b="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ko-KR" altLang="en-US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 과제종료 </a:t>
                      </a:r>
                      <a:r>
                        <a:rPr lang="en-US" altLang="ko-KR" sz="12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lang="ko-KR" altLang="en-US" sz="12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개월</a:t>
                      </a:r>
                      <a:r>
                        <a:rPr lang="ko-KR" altLang="en-US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이전에 집행</a:t>
                      </a:r>
                      <a:r>
                        <a:rPr lang="ko-KR" altLang="en-US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을</a:t>
                      </a:r>
                      <a:r>
                        <a:rPr lang="ko-KR" altLang="en-US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원칙</a:t>
                      </a:r>
                      <a:endParaRPr lang="en-US" altLang="ko-KR" sz="1200" b="0" baseline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altLang="ko-KR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부득이한 경우 발생시</a:t>
                      </a:r>
                      <a:r>
                        <a:rPr lang="en-US" altLang="ko-KR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en-US" altLang="ko-KR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“</a:t>
                      </a:r>
                      <a:r>
                        <a:rPr lang="ko-KR" altLang="en-US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사유서</a:t>
                      </a:r>
                      <a:r>
                        <a:rPr lang="en-US" altLang="ko-KR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붙임</a:t>
                      </a:r>
                      <a:r>
                        <a:rPr lang="en-US" altLang="ko-KR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3)”</a:t>
                      </a:r>
                      <a:r>
                        <a:rPr lang="ko-KR" altLang="en-US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endParaRPr lang="en-US" altLang="ko-KR" sz="1200" b="1" baseline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lang="ko-KR" altLang="en-US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제출</a:t>
                      </a:r>
                      <a:endParaRPr lang="ko-KR" altLang="en-US" sz="1200" b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7210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o-KR" sz="1200" b="1" dirty="0">
                          <a:solidFill>
                            <a:schemeClr val="tx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비목성격 이외의 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o-KR" sz="12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자금 집행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lang="ko-KR" sz="1200" b="1" dirty="0">
                          <a:solidFill>
                            <a:schemeClr val="tx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임의집행</a:t>
                      </a:r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1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. </a:t>
                      </a:r>
                      <a:r>
                        <a:rPr lang="ko-KR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장치제작비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2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. </a:t>
                      </a:r>
                      <a:r>
                        <a:rPr lang="ko-KR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시약재료비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o-KR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예산전용 없이 최초의 연구비 편성목적과 무관한 지출에 연구비를 충당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ko-KR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93</a:t>
                      </a:r>
                      <a:r>
                        <a:rPr lang="ko-KR" altLang="en-US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건</a:t>
                      </a:r>
                      <a:r>
                        <a:rPr lang="en-US" altLang="ko-KR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/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ko-KR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207</a:t>
                      </a:r>
                      <a:r>
                        <a:rPr lang="ko-KR" altLang="en-US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백만원</a:t>
                      </a:r>
                      <a:endParaRPr lang="ko-KR" sz="1200" b="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ko-KR" altLang="en-US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 예산전용 후</a:t>
                      </a:r>
                      <a:r>
                        <a:rPr lang="ko-KR" altLang="en-US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적합한 항목으로 자금집행</a:t>
                      </a:r>
                      <a:r>
                        <a:rPr lang="en-US" altLang="ko-KR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endParaRPr lang="en-US" altLang="ko-KR" sz="1200" b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>
                        <a:buFontTx/>
                        <a:buNone/>
                      </a:pPr>
                      <a:r>
                        <a:rPr lang="en-US" altLang="ko-KR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 ※ </a:t>
                      </a:r>
                      <a:r>
                        <a:rPr lang="ko-KR" altLang="en-US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전용 불가항목</a:t>
                      </a:r>
                      <a:r>
                        <a:rPr lang="en-US" altLang="ko-KR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인건비</a:t>
                      </a:r>
                      <a:r>
                        <a:rPr lang="en-US" altLang="ko-KR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여비</a:t>
                      </a:r>
                      <a:r>
                        <a:rPr lang="en-US" altLang="ko-KR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연구</a:t>
                      </a:r>
                      <a:r>
                        <a:rPr lang="en-US" altLang="ko-KR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lang="en-US" altLang="ko-KR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lang="en-US" altLang="ko-KR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     </a:t>
                      </a:r>
                      <a:r>
                        <a:rPr lang="ko-KR" altLang="en-US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자문료</a:t>
                      </a:r>
                      <a:r>
                        <a:rPr lang="en-US" altLang="ko-KR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기타 계획서 </a:t>
                      </a:r>
                      <a:r>
                        <a:rPr lang="ko-KR" altLang="en-US" sz="1200" b="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미반영</a:t>
                      </a:r>
                      <a:r>
                        <a:rPr lang="ko-KR" altLang="en-US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 사항</a:t>
                      </a:r>
                      <a:endParaRPr lang="en-US" altLang="ko-KR" sz="1200" b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656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o-KR" sz="1200" b="1" dirty="0">
                          <a:solidFill>
                            <a:schemeClr val="tx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해외 출장비 지급 대상 이외 인원에 대한 </a:t>
                      </a:r>
                      <a:r>
                        <a:rPr lang="ko-KR" sz="12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여비지급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1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. </a:t>
                      </a:r>
                      <a:r>
                        <a:rPr lang="ko-KR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국외여비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o-KR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연구과제 미참여자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lang="ko-KR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인건비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M/M)</a:t>
                      </a:r>
                      <a:r>
                        <a:rPr lang="ko-KR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에 대한 국외여비 집행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ko-KR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111</a:t>
                      </a:r>
                      <a:r>
                        <a:rPr lang="ko-KR" altLang="en-US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건</a:t>
                      </a:r>
                      <a:r>
                        <a:rPr lang="en-US" altLang="ko-KR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/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ko-KR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351</a:t>
                      </a:r>
                      <a:r>
                        <a:rPr lang="ko-KR" altLang="en-US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백만원</a:t>
                      </a:r>
                      <a:endParaRPr lang="ko-KR" sz="1200" b="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ko-KR" altLang="en-US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="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미참여자</a:t>
                      </a:r>
                      <a:r>
                        <a:rPr lang="en-US" altLang="ko-KR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인건비 </a:t>
                      </a:r>
                      <a:r>
                        <a:rPr lang="ko-KR" altLang="en-US" sz="1200" b="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미반영</a:t>
                      </a:r>
                      <a:r>
                        <a:rPr lang="en-US" altLang="ko-KR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r>
                        <a:rPr lang="ko-KR" altLang="en-US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지급대상제외</a:t>
                      </a:r>
                      <a:r>
                        <a:rPr lang="en-US" altLang="ko-KR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lang="en-US" altLang="ko-KR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lang="en-US" altLang="ko-KR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  (</a:t>
                      </a:r>
                      <a:r>
                        <a:rPr lang="ko-KR" altLang="en-US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단</a:t>
                      </a:r>
                      <a:r>
                        <a:rPr lang="en-US" altLang="ko-KR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0" baseline="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포스코</a:t>
                      </a:r>
                      <a:r>
                        <a:rPr lang="ko-KR" altLang="en-US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승인을 득한 경우 예외</a:t>
                      </a:r>
                      <a:r>
                        <a:rPr lang="en-US" altLang="ko-KR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ko-KR" altLang="en-US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 연구연가 중인 전임교원은</a:t>
                      </a:r>
                      <a:r>
                        <a:rPr lang="ko-KR" altLang="en-US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국외여비 </a:t>
                      </a:r>
                      <a:r>
                        <a:rPr lang="en-US" altLang="ko-KR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/>
                      </a:r>
                      <a:br>
                        <a:rPr lang="en-US" altLang="ko-KR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</a:br>
                      <a:r>
                        <a:rPr lang="en-US" altLang="ko-KR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lang="ko-KR" altLang="en-US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지급대상 제외</a:t>
                      </a:r>
                      <a:r>
                        <a:rPr lang="en-US" altLang="ko-KR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단</a:t>
                      </a:r>
                      <a:r>
                        <a:rPr lang="en-US" altLang="ko-KR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해당부서장이</a:t>
                      </a:r>
                      <a:r>
                        <a:rPr lang="en-US" altLang="ko-KR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특별한</a:t>
                      </a:r>
                      <a:endParaRPr lang="en-US" altLang="ko-KR" sz="1200" b="0" baseline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>
                        <a:buFontTx/>
                        <a:buNone/>
                      </a:pPr>
                      <a:r>
                        <a:rPr lang="en-US" altLang="ko-KR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lang="ko-KR" altLang="en-US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경우에 한하여 인정가능</a:t>
                      </a:r>
                      <a:r>
                        <a:rPr lang="en-US" altLang="ko-KR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859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o-KR" sz="1200" b="1" dirty="0">
                          <a:solidFill>
                            <a:schemeClr val="tx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증빙관리의 </a:t>
                      </a:r>
                      <a:r>
                        <a:rPr lang="ko-KR" sz="12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부실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ko-KR" sz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ko-KR" sz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전비목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o-KR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과제종료 후 증빙서류 일체가 관리되어야 하나 증빙 정산철을 완결하지 아니함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ko-KR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211</a:t>
                      </a:r>
                      <a:r>
                        <a:rPr lang="ko-KR" altLang="en-US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건</a:t>
                      </a:r>
                      <a:r>
                        <a:rPr lang="en-US" altLang="ko-KR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/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o-KR" altLang="en-US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사후보완됨</a:t>
                      </a:r>
                      <a:endParaRPr lang="ko-KR" sz="1200" b="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en-US" altLang="ko-KR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 1</a:t>
                      </a:r>
                      <a:r>
                        <a:rPr lang="ko-KR" altLang="en-US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차 정산</a:t>
                      </a:r>
                      <a:r>
                        <a:rPr lang="en-US" altLang="ko-KR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(2</a:t>
                      </a:r>
                      <a:r>
                        <a:rPr lang="ko-KR" altLang="en-US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개월 이내</a:t>
                      </a:r>
                      <a:r>
                        <a:rPr lang="en-US" altLang="ko-KR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): </a:t>
                      </a:r>
                      <a:r>
                        <a:rPr lang="ko-KR" altLang="en-US" sz="120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현행과 동일</a:t>
                      </a:r>
                      <a:endParaRPr lang="en-US" altLang="ko-KR" sz="1200" b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>
                        <a:buFontTx/>
                        <a:buChar char="-"/>
                      </a:pPr>
                      <a:r>
                        <a:rPr lang="en-US" altLang="ko-KR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lang="ko-KR" altLang="en-US" sz="12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차 정산</a:t>
                      </a:r>
                      <a:r>
                        <a:rPr lang="en-US" altLang="ko-KR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(3</a:t>
                      </a:r>
                      <a:r>
                        <a:rPr lang="ko-KR" altLang="en-US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개월 이내</a:t>
                      </a:r>
                      <a:r>
                        <a:rPr lang="en-US" altLang="ko-KR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): </a:t>
                      </a:r>
                      <a:r>
                        <a:rPr lang="ko-KR" altLang="en-US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과제종료 후 </a:t>
                      </a:r>
                      <a:endParaRPr lang="en-US" altLang="ko-KR" sz="1200" b="0" baseline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>
                        <a:buFontTx/>
                        <a:buNone/>
                      </a:pPr>
                      <a:r>
                        <a:rPr lang="en-US" altLang="ko-KR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    </a:t>
                      </a:r>
                      <a:r>
                        <a:rPr lang="ko-KR" altLang="en-US" sz="1200" b="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발생된 정산 건 최종보완</a:t>
                      </a:r>
                      <a:endParaRPr lang="ko-KR" altLang="en-US" sz="1200" b="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40264" marR="402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311" name="Rectangle 1"/>
          <p:cNvSpPr>
            <a:spLocks noChangeArrowheads="1"/>
          </p:cNvSpPr>
          <p:nvPr/>
        </p:nvSpPr>
        <p:spPr bwMode="auto">
          <a:xfrm>
            <a:off x="258762" y="801826"/>
            <a:ext cx="352115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tabLst>
                <a:tab pos="228600" algn="l"/>
                <a:tab pos="508000" algn="l"/>
              </a:tabLst>
            </a:pPr>
            <a:r>
              <a:rPr lang="ko-KR" altLang="en-US" sz="1400" b="1" dirty="0" smtClean="0">
                <a:solidFill>
                  <a:srgbClr val="00338D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■ </a:t>
            </a:r>
            <a:r>
              <a:rPr lang="ko-KR" altLang="en-US" sz="1400" b="1" dirty="0" err="1" smtClean="0">
                <a:solidFill>
                  <a:srgbClr val="00338D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지적사항</a:t>
            </a:r>
            <a:r>
              <a:rPr lang="ko-KR" altLang="en-US" sz="1400" b="1" dirty="0" smtClean="0">
                <a:solidFill>
                  <a:srgbClr val="00338D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및 관리지침</a:t>
            </a:r>
            <a:endParaRPr lang="ko-KR" altLang="en-GB" sz="1400" dirty="0">
              <a:latin typeface="Arial" pitchFamily="34" charset="0"/>
              <a:ea typeface="맑은 고딕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1178" y="6274633"/>
            <a:ext cx="54713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☞ 소명서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불인정 집행 건에 대한 해명으로 후속조치 발생시 연구책임자의 의무가 수반됨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☞ 사유서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불인정 집행 건에 적정 사유를 제시하여 연구비 집행 승인을 득함</a:t>
            </a:r>
            <a:r>
              <a:rPr lang="en-US" altLang="ko-KR" sz="100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슬라이드 번호 개체 틀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pPr>
              <a:spcAft>
                <a:spcPct val="0"/>
              </a:spcAft>
            </a:pPr>
            <a:fld id="{FED971D4-F7D8-4A48-B6E1-7CDE8E42C341}" type="slidenum">
              <a:rPr lang="ko-KR" altLang="en-US" sz="1100" smtClean="0">
                <a:latin typeface="맑은 고딕" pitchFamily="50" charset="-127"/>
                <a:ea typeface="맑은 고딕" pitchFamily="50" charset="-127"/>
              </a:rPr>
              <a:pPr>
                <a:spcAft>
                  <a:spcPct val="0"/>
                </a:spcAft>
              </a:pPr>
              <a:t>5</a:t>
            </a:fld>
            <a:endParaRPr lang="en-US" altLang="ko-KR" sz="110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292" name="Rectangle 3"/>
          <p:cNvSpPr>
            <a:spLocks noChangeArrowheads="1"/>
          </p:cNvSpPr>
          <p:nvPr/>
        </p:nvSpPr>
        <p:spPr bwMode="auto">
          <a:xfrm>
            <a:off x="0" y="44450"/>
            <a:ext cx="3286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142875"/>
            <a:endParaRPr lang="ko-KR" altLang="ko-KR"/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363538" y="1223935"/>
          <a:ext cx="8456936" cy="4968553"/>
        </p:xfrm>
        <a:graphic>
          <a:graphicData uri="http://schemas.openxmlformats.org/drawingml/2006/table">
            <a:tbl>
              <a:tblPr/>
              <a:tblGrid>
                <a:gridCol w="1328142"/>
                <a:gridCol w="2088232"/>
                <a:gridCol w="2088232"/>
                <a:gridCol w="2952330"/>
              </a:tblGrid>
              <a:tr h="337215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o-KR" altLang="en-US" sz="1200" dirty="0" err="1" smtClean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포스</a:t>
                      </a:r>
                      <a:r>
                        <a:rPr lang="ko-KR" altLang="en-US" sz="1200" dirty="0" err="1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코</a:t>
                      </a:r>
                      <a:r>
                        <a:rPr lang="ko-KR" altLang="en-US" sz="1200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ko-KR" altLang="en-US" sz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개선의견 사항</a:t>
                      </a:r>
                      <a:endParaRPr lang="ko-KR" sz="1200" dirty="0">
                        <a:solidFill>
                          <a:schemeClr val="bg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1897" marR="618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ko-KR" sz="1200" dirty="0">
                        <a:solidFill>
                          <a:schemeClr val="bg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1897" marR="618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ko-KR" sz="1200" dirty="0">
                        <a:solidFill>
                          <a:schemeClr val="bg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1897" marR="618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o-KR" altLang="en-US" sz="1200" b="1" dirty="0" err="1" smtClean="0">
                          <a:solidFill>
                            <a:srgbClr val="FFFF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포스텍</a:t>
                      </a:r>
                      <a:r>
                        <a:rPr lang="ko-KR" altLang="en-US" sz="1200" b="1" dirty="0" smtClean="0">
                          <a:solidFill>
                            <a:srgbClr val="FFFF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 관리지침</a:t>
                      </a:r>
                      <a:endParaRPr lang="ko-KR" sz="1200" b="1" dirty="0">
                        <a:solidFill>
                          <a:srgbClr val="FFFF00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1897" marR="618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</a:tr>
              <a:tr h="3372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o-KR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현행 집행 실태</a:t>
                      </a:r>
                      <a:endParaRPr lang="ko-KR" sz="1200" dirty="0">
                        <a:solidFill>
                          <a:schemeClr val="bg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1897" marR="618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o-KR" sz="1200" b="1" dirty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문제점</a:t>
                      </a:r>
                      <a:endParaRPr lang="ko-KR" sz="1200" dirty="0">
                        <a:solidFill>
                          <a:schemeClr val="bg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1897" marR="618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o-KR" sz="1200" b="1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개선</a:t>
                      </a:r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의견</a:t>
                      </a:r>
                      <a:endParaRPr lang="ko-KR" sz="1200" dirty="0">
                        <a:solidFill>
                          <a:schemeClr val="bg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1897" marR="618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ko-KR" sz="1200" b="1" dirty="0">
                        <a:solidFill>
                          <a:schemeClr val="bg1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1897" marR="618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66"/>
                    </a:solidFill>
                  </a:tcPr>
                </a:tc>
              </a:tr>
              <a:tr h="94123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ko-KR" sz="1200" b="1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동일업체 </a:t>
                      </a:r>
                      <a:endParaRPr lang="en-US" altLang="ko-KR" sz="1200" b="1" dirty="0" smtClean="0">
                        <a:solidFill>
                          <a:srgbClr val="000000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ko-KR" sz="1200" b="1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반복구매</a:t>
                      </a:r>
                      <a:endParaRPr lang="ko-KR" sz="1200" b="1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1897" marR="618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o-KR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통상적인 기자재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/</a:t>
                      </a:r>
                      <a:r>
                        <a:rPr lang="ko-KR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물품구매의 경우에도 수년간 동일한 업체와의 반복거래 및 거래집중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1897" marR="618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ko-KR" sz="12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구매거래처</a:t>
                      </a:r>
                      <a:r>
                        <a:rPr lang="en-GB" sz="12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/</a:t>
                      </a:r>
                      <a:r>
                        <a:rPr lang="ko-KR" sz="12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구매형태의 개선으로 연구비 예산 절감 도모</a:t>
                      </a:r>
                      <a:endParaRPr lang="ko-KR" sz="1200" b="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1897" marR="618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altLang="ko-KR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ko-KR" altLang="en-US" sz="1200" b="1" dirty="0" err="1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엔투비</a:t>
                      </a:r>
                      <a:r>
                        <a:rPr lang="ko-KR" altLang="en-US" sz="1200" b="1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구매를 원칙</a:t>
                      </a:r>
                      <a:r>
                        <a:rPr lang="ko-KR" altLang="en-US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으로</a:t>
                      </a:r>
                      <a:r>
                        <a:rPr lang="ko-KR" altLang="en-US" sz="1200" b="1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ko-KR" altLang="en-US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하되</a:t>
                      </a:r>
                      <a:r>
                        <a:rPr lang="en-US" altLang="ko-KR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 </a:t>
                      </a:r>
                      <a:r>
                        <a:rPr lang="ko-KR" altLang="en-US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부득이한 경우 </a:t>
                      </a:r>
                      <a:r>
                        <a:rPr lang="ko-KR" altLang="en-US" sz="1200" b="0" dirty="0" err="1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포스코</a:t>
                      </a:r>
                      <a:r>
                        <a:rPr lang="ko-KR" altLang="en-US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승인 </a:t>
                      </a:r>
                      <a:endParaRPr lang="en-US" altLang="ko-KR" sz="1200" b="0" dirty="0" smtClean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 </a:t>
                      </a:r>
                      <a:r>
                        <a:rPr lang="ko-KR" altLang="en-US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득하거나</a:t>
                      </a:r>
                      <a:r>
                        <a:rPr lang="en-US" altLang="ko-KR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lang="ko-KR" altLang="en-US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연구책임자 소속학과 </a:t>
                      </a:r>
                      <a:endParaRPr lang="en-US" altLang="ko-KR" sz="1200" b="0" dirty="0" smtClean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 </a:t>
                      </a:r>
                      <a:r>
                        <a:rPr lang="ko-KR" altLang="en-US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주임교수의 내부품의</a:t>
                      </a:r>
                      <a:r>
                        <a:rPr lang="en-US" altLang="ko-KR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lang="ko-KR" altLang="en-US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사유포함</a:t>
                      </a:r>
                      <a:r>
                        <a:rPr lang="en-US" altLang="ko-KR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) </a:t>
                      </a: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 </a:t>
                      </a:r>
                      <a:r>
                        <a:rPr lang="ko-KR" altLang="en-US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승인을 득 할 것</a:t>
                      </a:r>
                      <a:r>
                        <a:rPr lang="en-US" altLang="ko-KR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.</a:t>
                      </a:r>
                    </a:p>
                  </a:txBody>
                  <a:tcPr marL="61897" marR="618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12948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ko-KR" sz="1200" b="1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검수 및 </a:t>
                      </a:r>
                      <a:endParaRPr lang="en-US" altLang="ko-KR" sz="1200" b="1" dirty="0" smtClean="0">
                        <a:solidFill>
                          <a:srgbClr val="000000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ko-KR" sz="1200" b="1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입고관리의 </a:t>
                      </a:r>
                      <a:r>
                        <a:rPr lang="ko-KR" sz="1200" b="1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취약</a:t>
                      </a:r>
                      <a:endParaRPr lang="ko-KR" sz="1200" b="1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1897" marR="618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o-KR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소액구매 정산제도를 통한 물품구매시 실질적인 검수통제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/</a:t>
                      </a:r>
                      <a:r>
                        <a:rPr lang="ko-KR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입고관리가 수행되지 아니함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1897" marR="618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b="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- </a:t>
                      </a:r>
                      <a:r>
                        <a:rPr lang="ko-KR" sz="12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소액구매 정산제도의 남용 방지 대책 마련</a:t>
                      </a:r>
                      <a:endParaRPr lang="ko-KR" sz="1200" b="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b="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- </a:t>
                      </a:r>
                      <a:r>
                        <a:rPr lang="ko-KR" sz="12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동 제도를 통한 물품구매시에도 보완적인 검수통제 제도 마련하여 포스텍 연구자산의 보호 강화</a:t>
                      </a:r>
                      <a:endParaRPr lang="ko-KR" sz="1200" b="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1897" marR="618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- </a:t>
                      </a:r>
                      <a:r>
                        <a:rPr lang="ko-KR" altLang="en-US" sz="1200" b="1" kern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현행대로 시행</a:t>
                      </a:r>
                      <a:r>
                        <a:rPr lang="en-US" altLang="ko-KR" sz="1200" b="0" kern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0" kern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</a:br>
                      <a:r>
                        <a:rPr lang="en-US" altLang="ko-KR" sz="1200" b="0" kern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 (2</a:t>
                      </a:r>
                      <a:r>
                        <a:rPr lang="ko-KR" altLang="en-US" sz="1200" b="0" kern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년 후 재검토</a:t>
                      </a:r>
                      <a:r>
                        <a:rPr lang="en-US" altLang="ko-KR" sz="1200" b="0" kern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</a:p>
                  </a:txBody>
                  <a:tcPr marL="61897" marR="618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11169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ko-KR" sz="1200" b="1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과도한 </a:t>
                      </a:r>
                      <a:endParaRPr lang="en-US" altLang="ko-KR" sz="1200" b="1" dirty="0" smtClean="0">
                        <a:solidFill>
                          <a:srgbClr val="000000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ko-KR" sz="1200" b="1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예산전용 </a:t>
                      </a:r>
                      <a:r>
                        <a:rPr lang="ko-KR" sz="1200" b="1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집행</a:t>
                      </a:r>
                      <a:endParaRPr lang="ko-KR" sz="1200" b="1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1897" marR="618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o-KR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직접비의 경우 별도의 예산 전용 한도가 정해지지 아니하여 상당한 규모의 전용이 발생함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.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1897" marR="618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ko-KR" sz="12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연구직접비 세부비목에 대하여 구체적인 전용한도 금액 또는 비율을 적용하는 규정을 보완하여 연구비 집행의 투명성 및 효율성 증대</a:t>
                      </a:r>
                      <a:endParaRPr lang="ko-KR" sz="1200" b="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1897" marR="618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ko-KR" altLang="en-US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연구계획서상에서 인정된 </a:t>
                      </a:r>
                      <a:r>
                        <a:rPr lang="ko-KR" altLang="en-US" sz="1200" b="1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항목간 </a:t>
                      </a:r>
                      <a:r>
                        <a:rPr lang="en-US" altLang="ko-KR" sz="1200" b="1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25%</a:t>
                      </a:r>
                    </a:p>
                    <a:p>
                      <a:pPr algn="just"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200" b="1" baseline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 </a:t>
                      </a:r>
                      <a:r>
                        <a:rPr lang="ko-KR" altLang="en-US" sz="1200" b="1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이내 또는 </a:t>
                      </a:r>
                      <a:r>
                        <a:rPr lang="ko-KR" altLang="en-US" sz="1200" b="1" dirty="0" err="1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총연구비의</a:t>
                      </a:r>
                      <a:r>
                        <a:rPr lang="ko-KR" altLang="en-US" sz="1200" b="1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200" b="1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3% </a:t>
                      </a:r>
                      <a:r>
                        <a:rPr lang="ko-KR" altLang="en-US" sz="1200" b="1" dirty="0" err="1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범위내</a:t>
                      </a:r>
                      <a:r>
                        <a:rPr lang="ko-KR" altLang="en-US" sz="1200" b="1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endParaRPr lang="en-US" altLang="ko-KR" sz="1200" b="1" dirty="0" smtClean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200" b="1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 </a:t>
                      </a:r>
                      <a:r>
                        <a:rPr lang="ko-KR" altLang="en-US" sz="1200" b="1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대학 자체승인</a:t>
                      </a:r>
                      <a:endParaRPr lang="en-US" altLang="ko-KR" sz="1200" b="1" dirty="0" smtClean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ko-KR" altLang="en-US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대학자체 승인기준 초과시</a:t>
                      </a:r>
                      <a:r>
                        <a:rPr lang="en-US" altLang="ko-KR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lang="ko-KR" altLang="en-US" sz="1200" b="0" dirty="0" err="1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포스코</a:t>
                      </a:r>
                      <a:r>
                        <a:rPr lang="ko-KR" altLang="en-US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승인</a:t>
                      </a:r>
                      <a:endParaRPr lang="en-US" altLang="ko-KR" sz="1200" b="0" dirty="0" smtClean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200" b="0" baseline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  </a:t>
                      </a:r>
                      <a:r>
                        <a:rPr lang="ko-KR" altLang="en-US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을 득한 후 전용</a:t>
                      </a:r>
                      <a:endParaRPr lang="en-US" altLang="ko-KR" sz="1200" b="0" dirty="0" smtClean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1897" marR="618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11169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ko-KR" sz="1200" b="1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국외여비 인정 증빙 규정 미비 </a:t>
                      </a:r>
                      <a:endParaRPr lang="en-US" altLang="ko-KR" sz="1200" b="1" dirty="0" smtClean="0">
                        <a:solidFill>
                          <a:srgbClr val="000000"/>
                        </a:solidFill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ko-KR" sz="1200" b="1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및 </a:t>
                      </a:r>
                      <a:r>
                        <a:rPr lang="ko-KR" sz="1200" b="1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증빙관리 부실</a:t>
                      </a:r>
                      <a:endParaRPr lang="ko-KR" sz="1200" b="1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1897" marR="618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ko-KR" sz="120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학회참석 내역 등이 불비되거나 출장내역서가 부실 기재되어 국외여비 예산이 집행되고 있음</a:t>
                      </a:r>
                      <a:endParaRPr lang="ko-KR" sz="120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1897" marR="618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ko-KR" sz="1200" b="0" dirty="0">
                          <a:solidFill>
                            <a:srgbClr val="000000"/>
                          </a:solidFill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포스텍 연구비 관리지침상 미비된 국외여비에 대한 증빙 인정 기준을 마련하여 효과적인 국외여비 지원 및 증빙관리 효율성 제고</a:t>
                      </a:r>
                      <a:endParaRPr lang="ko-KR" sz="1200" b="0" dirty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1897" marR="618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-</a:t>
                      </a:r>
                      <a:r>
                        <a:rPr lang="en-US" altLang="ko-KR" sz="1200" b="0" baseline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ko-KR" altLang="en-US" sz="1200" b="0" baseline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연구계획서상에 반영된 출장만 인정</a:t>
                      </a:r>
                      <a:endParaRPr lang="en-US" altLang="ko-KR" sz="1200" b="0" baseline="0" dirty="0" smtClean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baseline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- </a:t>
                      </a:r>
                      <a:r>
                        <a:rPr lang="ko-KR" altLang="en-US" sz="1200" b="0" baseline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출장 후 </a:t>
                      </a:r>
                      <a:r>
                        <a:rPr lang="en-US" altLang="ko-KR" sz="1200" b="1" baseline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“</a:t>
                      </a:r>
                      <a:r>
                        <a:rPr lang="ko-KR" altLang="en-US" sz="1200" b="1" baseline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출장결과보고서</a:t>
                      </a:r>
                      <a:r>
                        <a:rPr lang="en-US" altLang="ko-KR" sz="1200" b="1" baseline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lang="ko-KR" altLang="en-US" sz="1200" b="1" baseline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붙임</a:t>
                      </a:r>
                      <a:r>
                        <a:rPr lang="en-US" altLang="ko-KR" sz="1200" b="1" baseline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4)” </a:t>
                      </a:r>
                      <a:r>
                        <a:rPr lang="ko-KR" altLang="en-US" sz="1200" b="0" baseline="0" dirty="0" smtClean="0">
                          <a:latin typeface="Arial" pitchFamily="34" charset="0"/>
                          <a:ea typeface="맑은 고딕" pitchFamily="50" charset="-127"/>
                          <a:cs typeface="Arial" pitchFamily="34" charset="0"/>
                        </a:rPr>
                        <a:t>제출</a:t>
                      </a:r>
                      <a:endParaRPr lang="en-US" altLang="ko-KR" sz="1200" b="0" dirty="0" smtClean="0">
                        <a:latin typeface="Arial" pitchFamily="34" charset="0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61897" marR="618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58762" y="836712"/>
            <a:ext cx="352115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tabLst>
                <a:tab pos="228600" algn="l"/>
                <a:tab pos="508000" algn="l"/>
              </a:tabLst>
            </a:pPr>
            <a:r>
              <a:rPr lang="ko-KR" altLang="en-US" sz="1400" b="1" dirty="0" smtClean="0">
                <a:solidFill>
                  <a:srgbClr val="00338D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■ 개선사항 및 관리지침</a:t>
            </a:r>
            <a:endParaRPr lang="ko-KR" altLang="en-GB" sz="1400" dirty="0">
              <a:latin typeface="Arial" pitchFamily="34" charset="0"/>
              <a:ea typeface="맑은 고딕" pitchFamily="50" charset="-127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3">
      <a:dk1>
        <a:srgbClr val="000000"/>
      </a:dk1>
      <a:lt1>
        <a:srgbClr val="FFFFFF"/>
      </a:lt1>
      <a:dk2>
        <a:srgbClr val="0C2D83"/>
      </a:dk2>
      <a:lt2>
        <a:srgbClr val="969696"/>
      </a:lt2>
      <a:accent1>
        <a:srgbClr val="B8B9D2"/>
      </a:accent1>
      <a:accent2>
        <a:srgbClr val="31C4B1"/>
      </a:accent2>
      <a:accent3>
        <a:srgbClr val="FFFFFF"/>
      </a:accent3>
      <a:accent4>
        <a:srgbClr val="000000"/>
      </a:accent4>
      <a:accent5>
        <a:srgbClr val="D8D9E5"/>
      </a:accent5>
      <a:accent6>
        <a:srgbClr val="2BB1A0"/>
      </a:accent6>
      <a:hlink>
        <a:srgbClr val="7981C3"/>
      </a:hlink>
      <a:folHlink>
        <a:srgbClr val="0064C8"/>
      </a:folHlink>
    </a:clrScheme>
    <a:fontScheme name="Default Design">
      <a:majorFont>
        <a:latin typeface="Univers 45 Light"/>
        <a:ea typeface=""/>
        <a:cs typeface="Arial"/>
      </a:majorFont>
      <a:minorFont>
        <a:latin typeface="Univers 45 Light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003399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177800" marR="0" indent="-177800" algn="l" defTabSz="882650" rtl="0" eaLnBrk="0" fontAlgn="b" latinLnBrk="0" hangingPunct="0">
          <a:lnSpc>
            <a:spcPct val="110000"/>
          </a:lnSpc>
          <a:spcBef>
            <a:spcPct val="100000"/>
          </a:spcBef>
          <a:spcAft>
            <a:spcPct val="0"/>
          </a:spcAft>
          <a:buClr>
            <a:schemeClr val="folHlink"/>
          </a:buClr>
          <a:buSzTx/>
          <a:buFont typeface="Wingdings" pitchFamily="2" charset="2"/>
          <a:buChar char="l"/>
          <a:tabLst/>
          <a:defRPr kumimoji="0" lang="en-US" sz="12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굴림" pitchFamily="50" charset="-127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003399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177800" marR="0" indent="-177800" algn="l" defTabSz="882650" rtl="0" eaLnBrk="0" fontAlgn="b" latinLnBrk="0" hangingPunct="0">
          <a:lnSpc>
            <a:spcPct val="110000"/>
          </a:lnSpc>
          <a:spcBef>
            <a:spcPct val="100000"/>
          </a:spcBef>
          <a:spcAft>
            <a:spcPct val="0"/>
          </a:spcAft>
          <a:buClr>
            <a:schemeClr val="folHlink"/>
          </a:buClr>
          <a:buSzTx/>
          <a:buFont typeface="Wingdings" pitchFamily="2" charset="2"/>
          <a:buChar char="l"/>
          <a:tabLst/>
          <a:defRPr kumimoji="0" lang="en-US" sz="12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굴림" pitchFamily="50" charset="-127"/>
            <a:cs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2F86"/>
        </a:dk2>
        <a:lt2>
          <a:srgbClr val="FFFFFF"/>
        </a:lt2>
        <a:accent1>
          <a:srgbClr val="B8B9D2"/>
        </a:accent1>
        <a:accent2>
          <a:srgbClr val="31C4B1"/>
        </a:accent2>
        <a:accent3>
          <a:srgbClr val="AAADC3"/>
        </a:accent3>
        <a:accent4>
          <a:srgbClr val="DADADA"/>
        </a:accent4>
        <a:accent5>
          <a:srgbClr val="D8D9E5"/>
        </a:accent5>
        <a:accent6>
          <a:srgbClr val="2BB1A0"/>
        </a:accent6>
        <a:hlink>
          <a:srgbClr val="7981C3"/>
        </a:hlink>
        <a:folHlink>
          <a:srgbClr val="0064C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B8B9D2"/>
        </a:accent1>
        <a:accent2>
          <a:srgbClr val="31C4B1"/>
        </a:accent2>
        <a:accent3>
          <a:srgbClr val="FFFFFF"/>
        </a:accent3>
        <a:accent4>
          <a:srgbClr val="000000"/>
        </a:accent4>
        <a:accent5>
          <a:srgbClr val="D8D9E5"/>
        </a:accent5>
        <a:accent6>
          <a:srgbClr val="2BB1A0"/>
        </a:accent6>
        <a:hlink>
          <a:srgbClr val="7981C3"/>
        </a:hlink>
        <a:folHlink>
          <a:srgbClr val="0064C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C2D83"/>
        </a:dk2>
        <a:lt2>
          <a:srgbClr val="969696"/>
        </a:lt2>
        <a:accent1>
          <a:srgbClr val="B8B9D2"/>
        </a:accent1>
        <a:accent2>
          <a:srgbClr val="31C4B1"/>
        </a:accent2>
        <a:accent3>
          <a:srgbClr val="FFFFFF"/>
        </a:accent3>
        <a:accent4>
          <a:srgbClr val="000000"/>
        </a:accent4>
        <a:accent5>
          <a:srgbClr val="D8D9E5"/>
        </a:accent5>
        <a:accent6>
          <a:srgbClr val="2BB1A0"/>
        </a:accent6>
        <a:hlink>
          <a:srgbClr val="7981C3"/>
        </a:hlink>
        <a:folHlink>
          <a:srgbClr val="0064C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Default Design 3">
    <a:dk1>
      <a:srgbClr val="000000"/>
    </a:dk1>
    <a:lt1>
      <a:srgbClr val="FFFFFF"/>
    </a:lt1>
    <a:dk2>
      <a:srgbClr val="0C2D83"/>
    </a:dk2>
    <a:lt2>
      <a:srgbClr val="969696"/>
    </a:lt2>
    <a:accent1>
      <a:srgbClr val="B8B9D2"/>
    </a:accent1>
    <a:accent2>
      <a:srgbClr val="31C4B1"/>
    </a:accent2>
    <a:accent3>
      <a:srgbClr val="FFFFFF"/>
    </a:accent3>
    <a:accent4>
      <a:srgbClr val="000000"/>
    </a:accent4>
    <a:accent5>
      <a:srgbClr val="D8D9E5"/>
    </a:accent5>
    <a:accent6>
      <a:srgbClr val="2BB1A0"/>
    </a:accent6>
    <a:hlink>
      <a:srgbClr val="7981C3"/>
    </a:hlink>
    <a:folHlink>
      <a:srgbClr val="0064C8"/>
    </a:folHlink>
  </a:clrScheme>
</a:themeOverride>
</file>

<file path=ppt/theme/themeOverride2.xml><?xml version="1.0" encoding="utf-8"?>
<a:themeOverride xmlns:a="http://schemas.openxmlformats.org/drawingml/2006/main">
  <a:clrScheme name="Default Design 3">
    <a:dk1>
      <a:srgbClr val="000000"/>
    </a:dk1>
    <a:lt1>
      <a:srgbClr val="FFFFFF"/>
    </a:lt1>
    <a:dk2>
      <a:srgbClr val="0C2D83"/>
    </a:dk2>
    <a:lt2>
      <a:srgbClr val="969696"/>
    </a:lt2>
    <a:accent1>
      <a:srgbClr val="B8B9D2"/>
    </a:accent1>
    <a:accent2>
      <a:srgbClr val="31C4B1"/>
    </a:accent2>
    <a:accent3>
      <a:srgbClr val="FFFFFF"/>
    </a:accent3>
    <a:accent4>
      <a:srgbClr val="000000"/>
    </a:accent4>
    <a:accent5>
      <a:srgbClr val="D8D9E5"/>
    </a:accent5>
    <a:accent6>
      <a:srgbClr val="2BB1A0"/>
    </a:accent6>
    <a:hlink>
      <a:srgbClr val="7981C3"/>
    </a:hlink>
    <a:folHlink>
      <a:srgbClr val="0064C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4029</TotalTime>
  <Words>928</Words>
  <Application>Microsoft Office PowerPoint</Application>
  <PresentationFormat>화면 슬라이드 쇼(4:3)</PresentationFormat>
  <Paragraphs>235</Paragraphs>
  <Slides>5</Slides>
  <Notes>4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6" baseType="lpstr">
      <vt:lpstr>Default Design</vt:lpstr>
      <vt:lpstr>「포스코 과제 연구비 점검 및 회계진단 결과」에 따른 관리지침</vt:lpstr>
      <vt:lpstr>슬라이드 2</vt:lpstr>
      <vt:lpstr>슬라이드 3</vt:lpstr>
      <vt:lpstr>슬라이드 4</vt:lpstr>
      <vt:lpstr>슬라이드 5</vt:lpstr>
    </vt:vector>
  </TitlesOfParts>
  <Company>KPMG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hyeongseonlim</dc:creator>
  <cp:lastModifiedBy>Admin</cp:lastModifiedBy>
  <cp:revision>434</cp:revision>
  <dcterms:created xsi:type="dcterms:W3CDTF">2011-12-06T14:35:09Z</dcterms:created>
  <dcterms:modified xsi:type="dcterms:W3CDTF">2012-03-02T04:46:09Z</dcterms:modified>
</cp:coreProperties>
</file>